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2" r:id="rId5"/>
    <p:sldId id="259" r:id="rId6"/>
    <p:sldId id="267" r:id="rId7"/>
    <p:sldId id="266" r:id="rId8"/>
    <p:sldId id="265" r:id="rId9"/>
    <p:sldId id="260" r:id="rId10"/>
    <p:sldId id="268" r:id="rId11"/>
    <p:sldId id="261" r:id="rId12"/>
    <p:sldId id="269" r:id="rId13"/>
    <p:sldId id="292" r:id="rId14"/>
  </p:sldIdLst>
  <p:sldSz cx="12192000" cy="6858000"/>
  <p:notesSz cx="6858000" cy="9144000"/>
  <p:defaultTextStyle>
    <a:defPPr>
      <a:defRPr lang="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410DFD4-2642-4E89-89B0-8BE6D1BCEDEE}">
          <p14:sldIdLst>
            <p14:sldId id="256"/>
            <p14:sldId id="263"/>
            <p14:sldId id="264"/>
            <p14:sldId id="262"/>
            <p14:sldId id="259"/>
            <p14:sldId id="267"/>
            <p14:sldId id="266"/>
            <p14:sldId id="265"/>
            <p14:sldId id="260"/>
            <p14:sldId id="268"/>
            <p14:sldId id="261"/>
            <p14:sldId id="269"/>
            <p14:sldId id="29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ED0B61-8F5D-4976-93E8-0D8DEADB634F}" v="2" dt="2023-04-04T07:48:50.8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3" d="100"/>
          <a:sy n="63" d="100"/>
        </p:scale>
        <p:origin x="80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na Azhgaliyeva" userId="40ee4169-046e-4167-87e6-eb22fbd265e4" providerId="ADAL" clId="{69ED0B61-8F5D-4976-93E8-0D8DEADB634F}"/>
    <pc:docChg chg="custSel addSld modSld">
      <pc:chgData name="Dina Azhgaliyeva" userId="40ee4169-046e-4167-87e6-eb22fbd265e4" providerId="ADAL" clId="{69ED0B61-8F5D-4976-93E8-0D8DEADB634F}" dt="2023-04-04T07:49:56.484" v="95" actId="20577"/>
      <pc:docMkLst>
        <pc:docMk/>
      </pc:docMkLst>
      <pc:sldChg chg="addSp modSp mod">
        <pc:chgData name="Dina Azhgaliyeva" userId="40ee4169-046e-4167-87e6-eb22fbd265e4" providerId="ADAL" clId="{69ED0B61-8F5D-4976-93E8-0D8DEADB634F}" dt="2023-04-04T07:49:03.231" v="61" actId="14100"/>
        <pc:sldMkLst>
          <pc:docMk/>
          <pc:sldMk cId="4109606664" sldId="256"/>
        </pc:sldMkLst>
        <pc:picChg chg="add mod">
          <ac:chgData name="Dina Azhgaliyeva" userId="40ee4169-046e-4167-87e6-eb22fbd265e4" providerId="ADAL" clId="{69ED0B61-8F5D-4976-93E8-0D8DEADB634F}" dt="2023-04-04T07:49:03.231" v="61" actId="14100"/>
          <ac:picMkLst>
            <pc:docMk/>
            <pc:sldMk cId="4109606664" sldId="256"/>
            <ac:picMk id="6" creationId="{76C6B112-DF89-6D94-A789-809BF3F96627}"/>
          </ac:picMkLst>
        </pc:picChg>
      </pc:sldChg>
      <pc:sldChg chg="modSp mod">
        <pc:chgData name="Dina Azhgaliyeva" userId="40ee4169-046e-4167-87e6-eb22fbd265e4" providerId="ADAL" clId="{69ED0B61-8F5D-4976-93E8-0D8DEADB634F}" dt="2023-04-04T07:49:56.484" v="95" actId="20577"/>
        <pc:sldMkLst>
          <pc:docMk/>
          <pc:sldMk cId="4262881368" sldId="269"/>
        </pc:sldMkLst>
        <pc:spChg chg="mod">
          <ac:chgData name="Dina Azhgaliyeva" userId="40ee4169-046e-4167-87e6-eb22fbd265e4" providerId="ADAL" clId="{69ED0B61-8F5D-4976-93E8-0D8DEADB634F}" dt="2023-04-04T07:49:56.484" v="95" actId="20577"/>
          <ac:spMkLst>
            <pc:docMk/>
            <pc:sldMk cId="4262881368" sldId="269"/>
            <ac:spMk id="2" creationId="{00000000-0000-0000-0000-000000000000}"/>
          </ac:spMkLst>
        </pc:spChg>
        <pc:spChg chg="mod">
          <ac:chgData name="Dina Azhgaliyeva" userId="40ee4169-046e-4167-87e6-eb22fbd265e4" providerId="ADAL" clId="{69ED0B61-8F5D-4976-93E8-0D8DEADB634F}" dt="2023-04-04T07:46:40.902" v="32" actId="20577"/>
          <ac:spMkLst>
            <pc:docMk/>
            <pc:sldMk cId="4262881368" sldId="269"/>
            <ac:spMk id="3" creationId="{00000000-0000-0000-0000-000000000000}"/>
          </ac:spMkLst>
        </pc:spChg>
      </pc:sldChg>
      <pc:sldChg chg="add">
        <pc:chgData name="Dina Azhgaliyeva" userId="40ee4169-046e-4167-87e6-eb22fbd265e4" providerId="ADAL" clId="{69ED0B61-8F5D-4976-93E8-0D8DEADB634F}" dt="2023-04-04T07:43:18.023" v="0"/>
        <pc:sldMkLst>
          <pc:docMk/>
          <pc:sldMk cId="1667907511" sldId="292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rym\OneDrive\Climate%20change%20presentation\observed-average-annual-mean-temperature-CAREC%20countries.csv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" dirty="0"/>
              <a:t>Процент домохозяйств с низким доходом по сравнению с 2019 г.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KZ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Лист1!$F$5</c:f>
              <c:strCache>
                <c:ptCount val="1"/>
                <c:pt idx="0">
                  <c:v>Percent of households with low income than in 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Лист1!$E$6:$E$8</c:f>
              <c:strCache>
                <c:ptCount val="3"/>
                <c:pt idx="0">
                  <c:v>2020</c:v>
                </c:pt>
                <c:pt idx="1">
                  <c:v>2021</c:v>
                </c:pt>
                <c:pt idx="2">
                  <c:v>Both years</c:v>
                </c:pt>
              </c:strCache>
            </c:strRef>
          </c:cat>
          <c:val>
            <c:numRef>
              <c:f>Лист1!$F$6:$F$8</c:f>
              <c:numCache>
                <c:formatCode>#,##0</c:formatCode>
                <c:ptCount val="3"/>
                <c:pt idx="0">
                  <c:v>69.75</c:v>
                </c:pt>
                <c:pt idx="1">
                  <c:v>40</c:v>
                </c:pt>
                <c:pt idx="2" formatCode="General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D0-44C2-AC7E-35899337DE7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208074688"/>
        <c:axId val="208077968"/>
      </c:barChart>
      <c:catAx>
        <c:axId val="2080746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KZ"/>
          </a:p>
        </c:txPr>
        <c:crossAx val="208077968"/>
        <c:crosses val="autoZero"/>
        <c:auto val="1"/>
        <c:lblAlgn val="ctr"/>
        <c:lblOffset val="100"/>
        <c:noMultiLvlLbl val="0"/>
      </c:catAx>
      <c:valAx>
        <c:axId val="208077968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208074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FA45F-8543-4269-814C-CB574F50F0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C673B8-FDC7-4078-8A41-1674597E89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DD8E92-E73A-4E54-B9A9-AC4D7E888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3C44D-95BC-44B1-B809-6BD78117390C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1451A-6F39-4590-90DB-3C2460194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372251-5D90-4656-B8AA-E9231AED9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516ED-1A89-4ECD-B4A7-E3079548E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884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D132D-A9E5-452C-9AAC-DBD7AE8C2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781916-61E8-4EEB-8EE8-D12D40D353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2A50D8-E876-4733-B4AD-CCC24B28B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3C44D-95BC-44B1-B809-6BD78117390C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875EF2-194E-4ABE-8C0C-ADFAE461E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6ABC5-3AD9-49D4-923D-5B603F837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516ED-1A89-4ECD-B4A7-E3079548E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023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6E122D-255F-4DB6-B972-4D281EC514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0E2F13-6E4D-46C0-AE7C-98FCD8B8CC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1C1AE6-B9FD-4EAD-A4A7-8BB45E324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3C44D-95BC-44B1-B809-6BD78117390C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C427A1-4375-484D-91D5-91716A455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2143EC-815F-4F3A-A9E2-3F2DD9014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516ED-1A89-4ECD-B4A7-E3079548E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562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80609-9D97-4CC3-BD67-214FBBCD7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2879C-9773-4D33-8E90-48C5AA1C2A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E86702-9674-45F2-AA3B-2256144FF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3C44D-95BC-44B1-B809-6BD78117390C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8D58F0-574D-43A9-8E57-41655A8BE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8050BA-B0B3-4F2E-85F0-796172F2B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516ED-1A89-4ECD-B4A7-E3079548E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942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4864E-6014-427A-BE55-AD0B4E040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FD9D02-F060-477B-9D65-6F6B3C472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22FB1-7F0F-4C16-A7FC-3BCDD1575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3C44D-95BC-44B1-B809-6BD78117390C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5B776B-84A8-4860-B769-354560B3C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0294C8-79CB-4326-B5F0-E86E95106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516ED-1A89-4ECD-B4A7-E3079548E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892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3C89C-8F22-4AF3-973D-2B2E6F1CB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2B099-5EBD-4E8F-86B2-D3DF4AE915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015644-C81F-4DE2-A781-D960E453AB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870361-2180-4350-8FBE-1E5F3A935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3C44D-95BC-44B1-B809-6BD78117390C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B4BFB8-9964-471E-B9EE-4A7814BDD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FD2F81-C3AE-41E6-ABF5-84265039B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516ED-1A89-4ECD-B4A7-E3079548E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011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5433C-E281-41E4-88AC-74C64D8C8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0C1405-64C5-4EB1-94B4-CF74F3DC57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EB483A-D6F9-4B59-AA82-9B85FB37BB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CB92F4-F46A-4EC7-B0FC-6DAFA144AF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73C858-3422-4EEF-A243-9995BEB64E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7EC53E-1374-435C-9A83-684EE8A2B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3C44D-95BC-44B1-B809-6BD78117390C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C1EAC1-D38F-4BB1-94B5-51A9DC3C8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18C2A8-7F6E-411F-8DB8-74E987814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516ED-1A89-4ECD-B4A7-E3079548E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169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0674F-DDD6-42DA-903B-BC13C2E4C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FEBFB7-23E8-41FE-A735-5089BE03A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3C44D-95BC-44B1-B809-6BD78117390C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2A6295-36A9-4F98-A618-5C03B47AA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FF4A65-1907-4DB9-BD34-2EEC26A5F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516ED-1A89-4ECD-B4A7-E3079548E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097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5B2BFF-8515-471C-8971-021287D2C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3C44D-95BC-44B1-B809-6BD78117390C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7D8E65-36E9-4A88-B0A6-568F416E6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E38553-7E18-4A0F-9CE0-0896A7FDC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516ED-1A89-4ECD-B4A7-E3079548E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015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90AC5-83A9-457A-B636-38C9852CF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F23A4-4DE3-4AA7-833E-E1D0763498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303112-EA5F-46CB-AE22-0AB45235BC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E34137-542B-4D0A-808B-A38599111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3C44D-95BC-44B1-B809-6BD78117390C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49BD7A-3A89-44BB-B84A-19A20D1E7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57D263-FA08-45CE-9027-246931CEC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516ED-1A89-4ECD-B4A7-E3079548E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321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E0E47-C335-490A-BD55-59AD5591F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7D3898-CBB0-4CC5-9069-49DF5E7C55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AC8FB7-A00D-43A7-8609-8C1F805940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D25EC3-A1DA-4A56-A00E-F1E56F384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3C44D-95BC-44B1-B809-6BD78117390C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E31406-4D45-40FF-B831-D9F4AC733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B904DF-E5E7-47D7-ABA9-FA3609ABB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516ED-1A89-4ECD-B4A7-E3079548E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976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BBD120-8647-4906-9544-2283ACE1C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"/>
              <a:t>Нажмите, чтобы изменить стиль основного заголовка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377EAA-A0E2-47FA-BC5E-BACB70C6EE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"/>
              <a:t>Нажмите, чтобы изменить основные стили текста</a:t>
            </a:r>
          </a:p>
          <a:p>
            <a:pPr lvl="1"/>
            <a:r>
              <a:rPr lang="ru"/>
              <a:t>Второй уровень</a:t>
            </a:r>
          </a:p>
          <a:p>
            <a:pPr lvl="2"/>
            <a:r>
              <a:rPr lang="ru"/>
              <a:t>Третий уровень</a:t>
            </a:r>
          </a:p>
          <a:p>
            <a:pPr lvl="3"/>
            <a:r>
              <a:rPr lang="ru"/>
              <a:t>Четвертый уровень</a:t>
            </a:r>
          </a:p>
          <a:p>
            <a:pPr lvl="4"/>
            <a:r>
              <a:rPr lang="ru"/>
              <a:t>Пятый уровень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F26DCC-DBB4-436E-BD58-1579598ABF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3C44D-95BC-44B1-B809-6BD78117390C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0F5ADB-3CA6-4D0C-A01A-2CE74BCAD8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A05698-DC05-448F-A470-CFB40E6032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516ED-1A89-4ECD-B4A7-E3079548E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169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80/14486563.2021.1989328" TargetMode="External"/><Relationship Id="rId2" Type="http://schemas.openxmlformats.org/officeDocument/2006/relationships/hyperlink" Target="https://doi.org/10.1016/j.jenvman.2021.112539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limateknowledgeportal.worldbank.org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db.org/news/features/five-things-know-about-future-energy-central-asia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511A9-1567-4C23-AAF7-DD45A08351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84693" y="1280161"/>
            <a:ext cx="12008608" cy="2387600"/>
          </a:xfrm>
        </p:spPr>
        <p:txBody>
          <a:bodyPr>
            <a:noAutofit/>
          </a:bodyPr>
          <a:lstStyle/>
          <a:p>
            <a:br>
              <a:rPr lang="en-US" sz="5000" b="1" dirty="0"/>
            </a:br>
            <a:br>
              <a:rPr lang="en-US" sz="5000" b="1" dirty="0"/>
            </a:br>
            <a:br>
              <a:rPr lang="en-US" sz="5000" b="1" dirty="0"/>
            </a:br>
            <a:r>
              <a:rPr lang="ru" sz="5000" b="1" dirty="0"/>
              <a:t>Изменение климата, COVID-19 и потребление энергии домохозяйствами</a:t>
            </a:r>
            <a:br>
              <a:rPr lang="en-US" sz="5000" dirty="0"/>
            </a:br>
            <a:r>
              <a:rPr lang="ru" sz="5000" b="1" dirty="0"/>
              <a:t> </a:t>
            </a:r>
            <a:endParaRPr lang="en-US" sz="5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4F9CDC-5960-47EB-BF93-E1C2371CE0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5324" y="5224061"/>
            <a:ext cx="9144000" cy="703555"/>
          </a:xfrm>
        </p:spPr>
        <p:txBody>
          <a:bodyPr>
            <a:normAutofit/>
          </a:bodyPr>
          <a:lstStyle/>
          <a:p>
            <a:r>
              <a:rPr lang="ru" sz="1900" b="1" dirty="0"/>
              <a:t>04.10.2023</a:t>
            </a:r>
            <a:endParaRPr lang="en-US" sz="19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12471" y="3105836"/>
            <a:ext cx="88555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" b="1" dirty="0"/>
              <a:t>Чаепитие с ЦАРЭС VI: Поддержка региональных действий для решения проблемы изменения климата</a:t>
            </a:r>
            <a:endParaRPr lang="ru-RU" dirty="0"/>
          </a:p>
        </p:txBody>
      </p:sp>
      <p:pic>
        <p:nvPicPr>
          <p:cNvPr id="6" name="Picture 5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76C6B112-DF89-6D94-A789-809BF3F966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2304288" cy="1280160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08D9D896-657B-4124-A4FC-ED0E1FE52B6A}"/>
              </a:ext>
            </a:extLst>
          </p:cNvPr>
          <p:cNvSpPr txBox="1">
            <a:spLocks/>
          </p:cNvSpPr>
          <p:nvPr/>
        </p:nvSpPr>
        <p:spPr>
          <a:xfrm>
            <a:off x="998483" y="3962601"/>
            <a:ext cx="4025462" cy="94325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" b="1" dirty="0"/>
              <a:t>Дина </a:t>
            </a:r>
            <a:r>
              <a:rPr lang="ru" b="1" dirty="0" err="1"/>
              <a:t>Ажгалиева</a:t>
            </a:r>
            <a:endParaRPr lang="ru-KG" b="1" dirty="0"/>
          </a:p>
          <a:p>
            <a:r>
              <a:rPr lang="ru" b="1" dirty="0"/>
              <a:t>Институт Азиатского банка развития</a:t>
            </a:r>
          </a:p>
          <a:p>
            <a:r>
              <a:rPr lang="ru" b="1" dirty="0"/>
              <a:t>Токио, Япония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7F20B65-073D-4457-B5C0-E7A1C3F04460}"/>
              </a:ext>
            </a:extLst>
          </p:cNvPr>
          <p:cNvSpPr txBox="1">
            <a:spLocks/>
          </p:cNvSpPr>
          <p:nvPr/>
        </p:nvSpPr>
        <p:spPr>
          <a:xfrm>
            <a:off x="6240235" y="3932081"/>
            <a:ext cx="4627462" cy="120757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" b="1" dirty="0" err="1"/>
              <a:t>Камалбек</a:t>
            </a:r>
            <a:r>
              <a:rPr lang="ru" b="1" dirty="0"/>
              <a:t> </a:t>
            </a:r>
            <a:r>
              <a:rPr lang="ru" b="1" dirty="0" err="1"/>
              <a:t>Карымшаков</a:t>
            </a:r>
            <a:endParaRPr lang="ru-KG" b="1" dirty="0"/>
          </a:p>
          <a:p>
            <a:r>
              <a:rPr lang="ru" b="1" dirty="0"/>
              <a:t>Кыргызско-Турецкий Университет </a:t>
            </a:r>
            <a:r>
              <a:rPr lang="ru" b="1" dirty="0" err="1"/>
              <a:t>Манас</a:t>
            </a:r>
          </a:p>
          <a:p>
            <a:r>
              <a:rPr lang="ru" b="1" dirty="0"/>
              <a:t>Бишкек, Кыргызская Республика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093F04-81DF-457C-B500-1119AAA85B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4762" y="0"/>
            <a:ext cx="1927238" cy="174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606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8504"/>
          </a:xfrm>
        </p:spPr>
        <p:txBody>
          <a:bodyPr>
            <a:normAutofit/>
          </a:bodyPr>
          <a:lstStyle/>
          <a:p>
            <a:r>
              <a:rPr lang="ru"/>
              <a:t>Тенденции энергопотребления по местоположению</a:t>
            </a:r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1396615"/>
              </p:ext>
            </p:extLst>
          </p:nvPr>
        </p:nvGraphicFramePr>
        <p:xfrm>
          <a:off x="1046843" y="1517988"/>
          <a:ext cx="5935847" cy="2169705"/>
        </p:xfrm>
        <a:graphic>
          <a:graphicData uri="http://schemas.openxmlformats.org/drawingml/2006/table">
            <a:tbl>
              <a:tblPr/>
              <a:tblGrid>
                <a:gridCol w="937239">
                  <a:extLst>
                    <a:ext uri="{9D8B030D-6E8A-4147-A177-3AD203B41FA5}">
                      <a16:colId xmlns:a16="http://schemas.microsoft.com/office/drawing/2014/main" val="2370032585"/>
                    </a:ext>
                  </a:extLst>
                </a:gridCol>
                <a:gridCol w="1249652">
                  <a:extLst>
                    <a:ext uri="{9D8B030D-6E8A-4147-A177-3AD203B41FA5}">
                      <a16:colId xmlns:a16="http://schemas.microsoft.com/office/drawing/2014/main" val="2684254298"/>
                    </a:ext>
                  </a:extLst>
                </a:gridCol>
                <a:gridCol w="937239">
                  <a:extLst>
                    <a:ext uri="{9D8B030D-6E8A-4147-A177-3AD203B41FA5}">
                      <a16:colId xmlns:a16="http://schemas.microsoft.com/office/drawing/2014/main" val="775106704"/>
                    </a:ext>
                  </a:extLst>
                </a:gridCol>
                <a:gridCol w="937239">
                  <a:extLst>
                    <a:ext uri="{9D8B030D-6E8A-4147-A177-3AD203B41FA5}">
                      <a16:colId xmlns:a16="http://schemas.microsoft.com/office/drawing/2014/main" val="1360740221"/>
                    </a:ext>
                  </a:extLst>
                </a:gridCol>
                <a:gridCol w="937239">
                  <a:extLst>
                    <a:ext uri="{9D8B030D-6E8A-4147-A177-3AD203B41FA5}">
                      <a16:colId xmlns:a16="http://schemas.microsoft.com/office/drawing/2014/main" val="3030998027"/>
                    </a:ext>
                  </a:extLst>
                </a:gridCol>
                <a:gridCol w="937239">
                  <a:extLst>
                    <a:ext uri="{9D8B030D-6E8A-4147-A177-3AD203B41FA5}">
                      <a16:colId xmlns:a16="http://schemas.microsoft.com/office/drawing/2014/main" val="1376033086"/>
                    </a:ext>
                  </a:extLst>
                </a:gridCol>
              </a:tblGrid>
              <a:tr h="418125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Городские домохозяйства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077019"/>
                  </a:ext>
                </a:extLst>
              </a:tr>
              <a:tr h="418125">
                <a:tc>
                  <a:txBody>
                    <a:bodyPr/>
                    <a:lstStyle/>
                    <a:p>
                      <a:pPr algn="ctr" fontAlgn="b"/>
                      <a:r>
                        <a:rPr lang="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Всего энергии</a:t>
                      </a:r>
                      <a:endParaRPr lang="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Уголь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Электричество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Газ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Биомасса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4804143"/>
                  </a:ext>
                </a:extLst>
              </a:tr>
              <a:tr h="418125">
                <a:tc>
                  <a:txBody>
                    <a:bodyPr/>
                    <a:lstStyle/>
                    <a:p>
                      <a:pPr algn="ctr" fontAlgn="b"/>
                      <a:r>
                        <a:rPr lang="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1401367"/>
                  </a:ext>
                </a:extLst>
              </a:tr>
              <a:tr h="418125">
                <a:tc>
                  <a:txBody>
                    <a:bodyPr/>
                    <a:lstStyle/>
                    <a:p>
                      <a:pPr algn="ctr" fontAlgn="b"/>
                      <a:r>
                        <a:rPr lang="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" sz="16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1207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" sz="16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779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" sz="16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791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" sz="1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1693644"/>
                  </a:ext>
                </a:extLst>
              </a:tr>
              <a:tr h="418125">
                <a:tc>
                  <a:txBody>
                    <a:bodyPr/>
                    <a:lstStyle/>
                    <a:p>
                      <a:pPr algn="ctr" fontAlgn="b"/>
                      <a:r>
                        <a:rPr lang="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" sz="16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1286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" sz="16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865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" sz="16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809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8611796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7817985"/>
              </p:ext>
            </p:extLst>
          </p:nvPr>
        </p:nvGraphicFramePr>
        <p:xfrm>
          <a:off x="1046840" y="3852969"/>
          <a:ext cx="5935847" cy="2078269"/>
        </p:xfrm>
        <a:graphic>
          <a:graphicData uri="http://schemas.openxmlformats.org/drawingml/2006/table">
            <a:tbl>
              <a:tblPr/>
              <a:tblGrid>
                <a:gridCol w="937239">
                  <a:extLst>
                    <a:ext uri="{9D8B030D-6E8A-4147-A177-3AD203B41FA5}">
                      <a16:colId xmlns:a16="http://schemas.microsoft.com/office/drawing/2014/main" val="2408311555"/>
                    </a:ext>
                  </a:extLst>
                </a:gridCol>
                <a:gridCol w="1249652">
                  <a:extLst>
                    <a:ext uri="{9D8B030D-6E8A-4147-A177-3AD203B41FA5}">
                      <a16:colId xmlns:a16="http://schemas.microsoft.com/office/drawing/2014/main" val="2212599971"/>
                    </a:ext>
                  </a:extLst>
                </a:gridCol>
                <a:gridCol w="937239">
                  <a:extLst>
                    <a:ext uri="{9D8B030D-6E8A-4147-A177-3AD203B41FA5}">
                      <a16:colId xmlns:a16="http://schemas.microsoft.com/office/drawing/2014/main" val="660829803"/>
                    </a:ext>
                  </a:extLst>
                </a:gridCol>
                <a:gridCol w="937239">
                  <a:extLst>
                    <a:ext uri="{9D8B030D-6E8A-4147-A177-3AD203B41FA5}">
                      <a16:colId xmlns:a16="http://schemas.microsoft.com/office/drawing/2014/main" val="2969384259"/>
                    </a:ext>
                  </a:extLst>
                </a:gridCol>
                <a:gridCol w="937239">
                  <a:extLst>
                    <a:ext uri="{9D8B030D-6E8A-4147-A177-3AD203B41FA5}">
                      <a16:colId xmlns:a16="http://schemas.microsoft.com/office/drawing/2014/main" val="2562575599"/>
                    </a:ext>
                  </a:extLst>
                </a:gridCol>
                <a:gridCol w="937239">
                  <a:extLst>
                    <a:ext uri="{9D8B030D-6E8A-4147-A177-3AD203B41FA5}">
                      <a16:colId xmlns:a16="http://schemas.microsoft.com/office/drawing/2014/main" val="4128489985"/>
                    </a:ext>
                  </a:extLst>
                </a:gridCol>
              </a:tblGrid>
              <a:tr h="395266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Сельские домохозяйства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0131916"/>
                  </a:ext>
                </a:extLst>
              </a:tr>
              <a:tr h="395266">
                <a:tc>
                  <a:txBody>
                    <a:bodyPr/>
                    <a:lstStyle/>
                    <a:p>
                      <a:pPr algn="l" fontAlgn="b"/>
                      <a:r>
                        <a:rPr lang="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Всего энергии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Уголь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Электричество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Газ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Биомасса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5112454"/>
                  </a:ext>
                </a:extLst>
              </a:tr>
              <a:tr h="395266">
                <a:tc>
                  <a:txBody>
                    <a:bodyPr/>
                    <a:lstStyle/>
                    <a:p>
                      <a:pPr algn="ctr" fontAlgn="b"/>
                      <a:r>
                        <a:rPr lang="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8887072"/>
                  </a:ext>
                </a:extLst>
              </a:tr>
              <a:tr h="395266">
                <a:tc>
                  <a:txBody>
                    <a:bodyPr/>
                    <a:lstStyle/>
                    <a:p>
                      <a:pPr algn="ctr" fontAlgn="b"/>
                      <a:r>
                        <a:rPr lang="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" sz="16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1668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" sz="16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1212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" sz="16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563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" sz="16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0319141"/>
                  </a:ext>
                </a:extLst>
              </a:tr>
              <a:tr h="395266">
                <a:tc>
                  <a:txBody>
                    <a:bodyPr/>
                    <a:lstStyle/>
                    <a:p>
                      <a:pPr algn="ctr" fontAlgn="b"/>
                      <a:r>
                        <a:rPr lang="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" sz="1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1220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" sz="16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593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" sz="16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09047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648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7FD83-5995-46E1-BEB6-3DE7F4F1D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759"/>
            <a:ext cx="10515600" cy="1325563"/>
          </a:xfrm>
        </p:spPr>
        <p:txBody>
          <a:bodyPr/>
          <a:lstStyle/>
          <a:p>
            <a:pPr algn="ctr"/>
            <a:r>
              <a:rPr lang="ru" dirty="0"/>
              <a:t>Предварительные эмпирические результаты: разница-в-разнице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33523518"/>
              </p:ext>
            </p:extLst>
          </p:nvPr>
        </p:nvGraphicFramePr>
        <p:xfrm>
          <a:off x="342898" y="1825625"/>
          <a:ext cx="7441747" cy="2909417"/>
        </p:xfrm>
        <a:graphic>
          <a:graphicData uri="http://schemas.openxmlformats.org/drawingml/2006/table">
            <a:tbl>
              <a:tblPr/>
              <a:tblGrid>
                <a:gridCol w="1178384">
                  <a:extLst>
                    <a:ext uri="{9D8B030D-6E8A-4147-A177-3AD203B41FA5}">
                      <a16:colId xmlns:a16="http://schemas.microsoft.com/office/drawing/2014/main" val="3961079559"/>
                    </a:ext>
                  </a:extLst>
                </a:gridCol>
                <a:gridCol w="1434554">
                  <a:extLst>
                    <a:ext uri="{9D8B030D-6E8A-4147-A177-3AD203B41FA5}">
                      <a16:colId xmlns:a16="http://schemas.microsoft.com/office/drawing/2014/main" val="2447381518"/>
                    </a:ext>
                  </a:extLst>
                </a:gridCol>
                <a:gridCol w="1071967">
                  <a:extLst>
                    <a:ext uri="{9D8B030D-6E8A-4147-A177-3AD203B41FA5}">
                      <a16:colId xmlns:a16="http://schemas.microsoft.com/office/drawing/2014/main" val="203382794"/>
                    </a:ext>
                  </a:extLst>
                </a:gridCol>
                <a:gridCol w="1430798">
                  <a:extLst>
                    <a:ext uri="{9D8B030D-6E8A-4147-A177-3AD203B41FA5}">
                      <a16:colId xmlns:a16="http://schemas.microsoft.com/office/drawing/2014/main" val="1546405534"/>
                    </a:ext>
                  </a:extLst>
                </a:gridCol>
                <a:gridCol w="831301">
                  <a:extLst>
                    <a:ext uri="{9D8B030D-6E8A-4147-A177-3AD203B41FA5}">
                      <a16:colId xmlns:a16="http://schemas.microsoft.com/office/drawing/2014/main" val="2694790477"/>
                    </a:ext>
                  </a:extLst>
                </a:gridCol>
                <a:gridCol w="1494743">
                  <a:extLst>
                    <a:ext uri="{9D8B030D-6E8A-4147-A177-3AD203B41FA5}">
                      <a16:colId xmlns:a16="http://schemas.microsoft.com/office/drawing/2014/main" val="1519504411"/>
                    </a:ext>
                  </a:extLst>
                </a:gridCol>
              </a:tblGrid>
              <a:tr h="30005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79" marR="423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энергии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79" marR="423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Уголь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79" marR="423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Электричество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79" marR="423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Биомасса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79" marR="423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Газ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79" marR="423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5026601"/>
                  </a:ext>
                </a:extLst>
              </a:tr>
              <a:tr h="30005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выборка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79" marR="423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172.835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79" marR="423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260,631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79" marR="423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11.663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79" marR="423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4,927 </a:t>
                      </a:r>
                      <a:r>
                        <a:rPr lang="ru" sz="1600" baseline="30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79" marR="423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0,579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79" marR="423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8453982"/>
                  </a:ext>
                </a:extLst>
              </a:tr>
              <a:tr h="30005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79" marR="423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(283,533)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79" marR="423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(470,918)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79" marR="423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(7,876)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79" marR="423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(2.121)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79" marR="423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(1,095)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79" marR="423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3000133"/>
                  </a:ext>
                </a:extLst>
              </a:tr>
              <a:tr h="30005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79" marR="423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79" marR="423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79" marR="423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79" marR="423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79" marR="423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79" marR="423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1087991"/>
                  </a:ext>
                </a:extLst>
              </a:tr>
              <a:tr h="30005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79" marR="423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-133,739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79" marR="423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-296,067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79" marR="423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22.142**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79" marR="423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2.419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79" marR="423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0,283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79" marR="423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4560455"/>
                  </a:ext>
                </a:extLst>
              </a:tr>
              <a:tr h="30005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79" marR="423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(97,565)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79" marR="423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(241,758)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79" marR="423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(11.178)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79" marR="423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(1,654)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79" marR="423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(2,696)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79" marR="423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251764"/>
                  </a:ext>
                </a:extLst>
              </a:tr>
              <a:tr h="30005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79" marR="423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79" marR="423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79" marR="423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79" marR="423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79" marR="423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79" marR="423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0990045"/>
                  </a:ext>
                </a:extLst>
              </a:tr>
              <a:tr h="30005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Село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79" marR="423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594.404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79" marR="423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631,874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79" marR="423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-1,411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79" marR="423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6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8,482 </a:t>
                      </a:r>
                      <a:r>
                        <a:rPr lang="ru" sz="1600" baseline="300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ru-RU" sz="16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79" marR="423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0,636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79" marR="423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0004441"/>
                  </a:ext>
                </a:extLst>
              </a:tr>
              <a:tr h="30005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79" marR="423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(642,888)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79" marR="423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(780,524)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79" marR="423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(10.436)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79" marR="423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(4,448)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79" marR="423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(0,852)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79" marR="423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0471217"/>
                  </a:ext>
                </a:extLst>
              </a:tr>
            </a:tbl>
          </a:graphicData>
        </a:graphic>
      </p:graphicFrame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7987392" y="1639094"/>
            <a:ext cx="4204607" cy="4351338"/>
          </a:xfrm>
        </p:spPr>
        <p:txBody>
          <a:bodyPr>
            <a:normAutofit fontScale="92500" lnSpcReduction="20000"/>
          </a:bodyPr>
          <a:lstStyle/>
          <a:p>
            <a:r>
              <a:rPr lang="ru" dirty="0"/>
              <a:t>Переменная взаимодействия:</a:t>
            </a:r>
          </a:p>
          <a:p>
            <a:pPr marL="0" indent="0">
              <a:buNone/>
            </a:pPr>
            <a:r>
              <a:rPr lang="ru" i="1" dirty="0"/>
              <a:t>Период COVID-19 * Снижение доходов</a:t>
            </a:r>
          </a:p>
          <a:p>
            <a:pPr marL="0" indent="0">
              <a:buNone/>
            </a:pPr>
            <a:r>
              <a:rPr lang="ru-RU" dirty="0"/>
              <a:t>В</a:t>
            </a:r>
            <a:r>
              <a:rPr lang="ru" dirty="0"/>
              <a:t>ывод:</a:t>
            </a:r>
          </a:p>
          <a:p>
            <a:pPr marL="0" indent="0">
              <a:buNone/>
            </a:pPr>
            <a:r>
              <a:rPr lang="ru" i="1" dirty="0"/>
              <a:t>- Домохозяйства, доходы которых снизились в оба года после COVID-19, потребляют больше биомассы (в сельской местности) и электроэнергии (в городах).</a:t>
            </a:r>
          </a:p>
          <a:p>
            <a:pPr marL="0" indent="0">
              <a:buNone/>
            </a:pPr>
            <a:endParaRPr lang="ru-RU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4943938"/>
            <a:ext cx="77846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" dirty="0"/>
              <a:t>Среднеквадратичные ошибки в скобках. * р &lt; 0,10, ** р &lt; 0,05, *** р &lt; 0,010.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084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971" y="0"/>
            <a:ext cx="11925300" cy="1325563"/>
          </a:xfrm>
        </p:spPr>
        <p:txBody>
          <a:bodyPr>
            <a:normAutofit/>
          </a:bodyPr>
          <a:lstStyle/>
          <a:p>
            <a:r>
              <a:rPr lang="ru" dirty="0"/>
              <a:t>Рекомендации в области политики (на основе исследований в Казахстане и Кыргызстане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971" y="1325563"/>
            <a:ext cx="11234058" cy="5336494"/>
          </a:xfrm>
        </p:spPr>
        <p:txBody>
          <a:bodyPr>
            <a:normAutofit fontScale="92500" lnSpcReduction="10000"/>
          </a:bodyPr>
          <a:lstStyle/>
          <a:p>
            <a:r>
              <a:rPr lang="ru" dirty="0"/>
              <a:t>Политика, способствующая развитию инфраструктуры природного газа и СНГ, вероятно, сократит потребление твердого топлива.</a:t>
            </a:r>
          </a:p>
          <a:p>
            <a:r>
              <a:rPr lang="ru" dirty="0"/>
              <a:t>Повышение цен на электроэнергию следует проводить с осторожностью из</a:t>
            </a:r>
            <a:r>
              <a:rPr lang="ru-RU" dirty="0"/>
              <a:t>-</a:t>
            </a:r>
            <a:r>
              <a:rPr lang="ru" dirty="0"/>
              <a:t>за возможности перехода на уголь. Доступ к недорогому чистому топливу важен, особенно для уязвимых групп.</a:t>
            </a:r>
          </a:p>
          <a:p>
            <a:r>
              <a:rPr lang="ru" dirty="0"/>
              <a:t>Перебои в подаче электроэнергии важны для выбора домохозяйствами топлива для приготовления пищи.</a:t>
            </a:r>
          </a:p>
          <a:p>
            <a:r>
              <a:rPr lang="ru" dirty="0"/>
              <a:t>Главы домохозяйств с более высоким уровнем образования лучше осведомлены о влиянии на здоровье загрязнения внутри помещений, вызванного традиционными видами топлива (Алем и др., 2016), и, следовательно, отказываются от использования грязного топлива.</a:t>
            </a:r>
          </a:p>
          <a:p>
            <a:r>
              <a:rPr lang="ru" dirty="0"/>
              <a:t>Расширение прав и возможностей женщин в качестве глав домохозяйств/лиц, принимающих решения в домохозяйствах, может привести к переходу на более чистые виды топлива.</a:t>
            </a:r>
          </a:p>
        </p:txBody>
      </p:sp>
    </p:spTree>
    <p:extLst>
      <p:ext uri="{BB962C8B-B14F-4D97-AF65-F5344CB8AC3E}">
        <p14:creationId xmlns:p14="http://schemas.microsoft.com/office/powerpoint/2010/main" val="4262881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3B8ECA-4F74-B815-E472-1843B0A5B7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" b="0" dirty="0">
                <a:hlinkClick r:id="rId2"/>
              </a:rPr>
              <a:t>https://doi.org/10.1016/j.jenvman.2021.112539</a:t>
            </a:r>
            <a:r>
              <a:rPr lang="ru" b="0" dirty="0"/>
              <a:t>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DE750C-0192-3268-841D-5FE7C0CB70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" b="0" dirty="0">
                <a:hlinkClick r:id="rId3"/>
              </a:rPr>
              <a:t>https://doi.org/10.1080/14486563.2021.1989328</a:t>
            </a:r>
            <a:r>
              <a:rPr lang="ru" b="0" dirty="0"/>
              <a:t> 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15554B4-93D8-48F3-73D9-05EA210E418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6172200" y="2607648"/>
            <a:ext cx="5183188" cy="3479442"/>
          </a:xfrm>
        </p:spPr>
      </p:pic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5036A6F5-A4FD-05DB-BC61-133493C5886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875072" y="2505075"/>
            <a:ext cx="5087218" cy="3684588"/>
          </a:xfrm>
        </p:spPr>
      </p:pic>
    </p:spTree>
    <p:extLst>
      <p:ext uri="{BB962C8B-B14F-4D97-AF65-F5344CB8AC3E}">
        <p14:creationId xmlns:p14="http://schemas.microsoft.com/office/powerpoint/2010/main" val="1667907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0036" y="397783"/>
            <a:ext cx="10515600" cy="728888"/>
          </a:xfrm>
        </p:spPr>
        <p:txBody>
          <a:bodyPr>
            <a:noAutofit/>
          </a:bodyPr>
          <a:lstStyle/>
          <a:p>
            <a:pPr algn="ctr"/>
            <a:r>
              <a:rPr lang="ru" sz="3600" b="1" dirty="0"/>
              <a:t>Наблюдаемая среднегодовая средняя температура </a:t>
            </a:r>
            <a:br>
              <a:rPr lang="en-US" sz="3600" b="1" dirty="0"/>
            </a:br>
            <a:r>
              <a:rPr lang="ru" sz="3600" b="1" dirty="0"/>
              <a:t>(5-летнее</a:t>
            </a:r>
            <a:r>
              <a:rPr lang="en-US" sz="3600" b="1" dirty="0"/>
              <a:t> </a:t>
            </a:r>
            <a:r>
              <a:rPr lang="kk-KZ" sz="3600" b="1" dirty="0"/>
              <a:t>сглаживание</a:t>
            </a:r>
            <a:r>
              <a:rPr lang="ru" sz="3600" b="1" dirty="0"/>
              <a:t>, 1901–2021 гг.)</a:t>
            </a:r>
            <a:endParaRPr lang="ru-RU" sz="36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0037" y="1298122"/>
            <a:ext cx="10861220" cy="484958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30036" y="6232463"/>
            <a:ext cx="54422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" dirty="0"/>
              <a:t>Источник: </a:t>
            </a:r>
            <a:r>
              <a:rPr lang="ru" dirty="0">
                <a:hlinkClick r:id="rId3"/>
              </a:rPr>
              <a:t>https://climateknowledgeportal.worldbank.org/</a:t>
            </a:r>
            <a:endParaRPr lang="en-GB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2810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5922" y="286983"/>
            <a:ext cx="11526078" cy="856017"/>
          </a:xfrm>
        </p:spPr>
        <p:txBody>
          <a:bodyPr/>
          <a:lstStyle/>
          <a:p>
            <a:r>
              <a:rPr lang="ru" dirty="0"/>
              <a:t>Основные энергоресурсы Центральной Азии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30036" y="6232463"/>
            <a:ext cx="104611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" sz="1600" dirty="0"/>
              <a:t>Источник: Мехта и др. (2021) Энергетическая ситуация в Центральной Азии: всесторонний обзор энергетики с акцентом на сельские районы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1143000"/>
            <a:ext cx="10624458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056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3F69B-BCB6-4C4A-B965-E30843A55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923" y="141604"/>
            <a:ext cx="11570154" cy="835025"/>
          </a:xfrm>
        </p:spPr>
        <p:txBody>
          <a:bodyPr>
            <a:normAutofit fontScale="90000"/>
          </a:bodyPr>
          <a:lstStyle/>
          <a:p>
            <a:r>
              <a:rPr lang="ru" sz="4200" dirty="0"/>
              <a:t>Связь между изменением климата и потреблением энергии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B20AF-0976-4BD7-B20B-862B92B88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0150"/>
            <a:ext cx="10515600" cy="4976813"/>
          </a:xfrm>
        </p:spPr>
        <p:txBody>
          <a:bodyPr>
            <a:normAutofit fontScale="92500" lnSpcReduction="20000"/>
          </a:bodyPr>
          <a:lstStyle/>
          <a:p>
            <a:r>
              <a:rPr lang="ru" dirty="0"/>
              <a:t>Проблемы изменения климата:</a:t>
            </a:r>
          </a:p>
          <a:p>
            <a:pPr lvl="1"/>
            <a:r>
              <a:rPr lang="ru" dirty="0"/>
              <a:t>Уменьшение площади поверхности ледников в Центральной Азии на 30% за последние 50-60 лет в результате изменения климатических условий (АБР, 2022 г.)</a:t>
            </a:r>
          </a:p>
          <a:p>
            <a:pPr lvl="1"/>
            <a:r>
              <a:rPr lang="ru" dirty="0"/>
              <a:t>Таяние снежных покровов в сочетании с усилением погодных явлений (частые наводнения и оползни)</a:t>
            </a:r>
          </a:p>
          <a:p>
            <a:r>
              <a:rPr lang="ru" dirty="0"/>
              <a:t>Растущее потребление энергии в жилом секторе и необходимое производство энергии для устойчивого роста</a:t>
            </a:r>
          </a:p>
          <a:p>
            <a:pPr lvl="1"/>
            <a:r>
              <a:rPr lang="ru" dirty="0"/>
              <a:t>Спрос на энергию в регионе ЦАРЭС (за исключением КНР) вырастет более чем на 30% к 2030 г. (АБР, 12 января 2023 г.)</a:t>
            </a:r>
          </a:p>
          <a:p>
            <a:r>
              <a:rPr lang="ru" dirty="0"/>
              <a:t>Переход на чистую энергию требует сокращения выбросов углерода и увеличения потребления чистого топлива.</a:t>
            </a:r>
          </a:p>
          <a:p>
            <a:pPr marL="0" indent="0">
              <a:buNone/>
            </a:pPr>
            <a:endParaRPr lang="en-GB" dirty="0">
              <a:hlinkClick r:id="rId2"/>
            </a:endParaRPr>
          </a:p>
          <a:p>
            <a:pPr marL="0" indent="0">
              <a:buNone/>
            </a:pPr>
            <a:r>
              <a:rPr lang="ru" dirty="0">
                <a:hlinkClick r:id="rId2"/>
              </a:rPr>
              <a:t>https://www.adb.org/news/features/five-things-know-about-future-energy-central-asia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25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3CFD9-2D49-42D4-B24E-1CAD33F50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8899"/>
            <a:ext cx="10515600" cy="900339"/>
          </a:xfrm>
        </p:spPr>
        <p:txBody>
          <a:bodyPr/>
          <a:lstStyle/>
          <a:p>
            <a:pPr algn="ctr"/>
            <a:r>
              <a:rPr lang="ru" dirty="0"/>
              <a:t>Вызовы зеленого роста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313E8-4071-420C-8C17-8E031B958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801440"/>
            <a:ext cx="11069320" cy="5517717"/>
          </a:xfrm>
        </p:spPr>
        <p:txBody>
          <a:bodyPr>
            <a:normAutofit/>
          </a:bodyPr>
          <a:lstStyle/>
          <a:p>
            <a:r>
              <a:rPr lang="ru" dirty="0"/>
              <a:t>Модернизация энергетической инфраструктуры для повышения энергоэффективности</a:t>
            </a:r>
          </a:p>
          <a:p>
            <a:r>
              <a:rPr lang="ru" dirty="0"/>
              <a:t>Повышение энергетической безопасности стран Центральной Азии требует ввода дополнительных мощностей за счет возобновляемых источников энергии</a:t>
            </a:r>
          </a:p>
          <a:p>
            <a:r>
              <a:rPr lang="ru" dirty="0"/>
              <a:t>Необходимы значительные инвестиции в возобновляемые источники энергии</a:t>
            </a:r>
          </a:p>
          <a:p>
            <a:r>
              <a:rPr lang="ru" dirty="0"/>
              <a:t>Поощрение частных инвестиций в экологически чистые источники энергии</a:t>
            </a:r>
          </a:p>
          <a:p>
            <a:r>
              <a:rPr lang="ru" dirty="0"/>
              <a:t>Переход на чистую энергию должен сопровождаться относительно стабильными доходами домохозяйств</a:t>
            </a:r>
          </a:p>
          <a:p>
            <a:r>
              <a:rPr lang="ru" dirty="0"/>
              <a:t>Волатильность доходов после COVID-19 и геополитическая ситуация</a:t>
            </a:r>
          </a:p>
        </p:txBody>
      </p:sp>
    </p:spTree>
    <p:extLst>
      <p:ext uri="{BB962C8B-B14F-4D97-AF65-F5344CB8AC3E}">
        <p14:creationId xmlns:p14="http://schemas.microsoft.com/office/powerpoint/2010/main" val="1807678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16ACCCA-0A1B-4A2A-A9EC-DCD151418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2090" y="743632"/>
            <a:ext cx="9600952" cy="872154"/>
          </a:xfrm>
        </p:spPr>
        <p:txBody>
          <a:bodyPr>
            <a:normAutofit/>
          </a:bodyPr>
          <a:lstStyle/>
          <a:p>
            <a:pPr algn="ctr"/>
            <a:r>
              <a:rPr lang="ru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стран: изменение ежемесячного дохода домохозяйств в 2021 г. (волна II)</a:t>
            </a:r>
            <a:endParaRPr lang="en-US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695500-2F61-429E-9897-1FA959DD796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14E0C99F-1D27-B3FE-36EA-DC1D9689C768}"/>
              </a:ext>
            </a:extLst>
          </p:cNvPr>
          <p:cNvSpPr txBox="1">
            <a:spLocks/>
          </p:cNvSpPr>
          <p:nvPr/>
        </p:nvSpPr>
        <p:spPr>
          <a:xfrm>
            <a:off x="2209800" y="120254"/>
            <a:ext cx="7772400" cy="468256"/>
          </a:xfrm>
          <a:prstGeom prst="rect">
            <a:avLst/>
          </a:prstGeom>
          <a:ln cap="flat">
            <a:noFill/>
            <a:miter lim="800000"/>
          </a:ln>
        </p:spPr>
        <p:txBody>
          <a:bodyPr vert="horz" wrap="square" lIns="0" tIns="0" rIns="0" bIns="0" rtlCol="0" anchor="t" anchorCtr="0">
            <a:noAutofit/>
          </a:bodyPr>
          <a:lstStyle>
            <a:lvl1pPr algn="l" defTabSz="3429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lang="en-US" sz="2700" b="1" kern="1200">
                <a:solidFill>
                  <a:srgbClr val="003E7E"/>
                </a:solidFill>
                <a:latin typeface="Calibri" panose="020F0502020204030204" pitchFamily="34" charset="0"/>
                <a:ea typeface="+mj-ea"/>
                <a:cs typeface="Ideal Sans Light" pitchFamily="50" charset="0"/>
              </a:defRPr>
            </a:lvl1pPr>
          </a:lstStyle>
          <a:p>
            <a:pPr algn="ctr"/>
            <a:endParaRPr lang="en" sz="1600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EE3E6F0-B29E-E0E9-75DA-14ED4357F1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460666"/>
            <a:ext cx="7772400" cy="466481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82090" y="181140"/>
            <a:ext cx="92827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" sz="3200" dirty="0"/>
              <a:t>Обследование домохозяйств ИАБР в регионе ЦАРЭС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803388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16ACCCA-0A1B-4A2A-A9EC-DCD151418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1512" y="588511"/>
            <a:ext cx="8288976" cy="872154"/>
          </a:xfrm>
        </p:spPr>
        <p:txBody>
          <a:bodyPr/>
          <a:lstStyle/>
          <a:p>
            <a:pPr algn="ctr"/>
            <a:r>
              <a:rPr lang="ru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расходов домохозяйств </a:t>
            </a:r>
            <a:b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2020 г. (волна I) по сравнению с 2021 г. (волна II)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695500-2F61-429E-9897-1FA959DD796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14E0C99F-1D27-B3FE-36EA-DC1D9689C768}"/>
              </a:ext>
            </a:extLst>
          </p:cNvPr>
          <p:cNvSpPr txBox="1">
            <a:spLocks/>
          </p:cNvSpPr>
          <p:nvPr/>
        </p:nvSpPr>
        <p:spPr>
          <a:xfrm>
            <a:off x="8459191" y="63104"/>
            <a:ext cx="2208810" cy="186279"/>
          </a:xfrm>
          <a:prstGeom prst="rect">
            <a:avLst/>
          </a:prstGeom>
          <a:ln cap="flat">
            <a:noFill/>
            <a:miter lim="800000"/>
          </a:ln>
        </p:spPr>
        <p:txBody>
          <a:bodyPr vert="horz" wrap="square" lIns="0" tIns="0" rIns="0" bIns="0" rtlCol="0" anchor="t" anchorCtr="0">
            <a:noAutofit/>
          </a:bodyPr>
          <a:lstStyle>
            <a:lvl1pPr algn="l" defTabSz="3429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lang="en-US" sz="2700" b="1" kern="1200">
                <a:solidFill>
                  <a:srgbClr val="003E7E"/>
                </a:solidFill>
                <a:latin typeface="Calibri" panose="020F0502020204030204" pitchFamily="34" charset="0"/>
                <a:ea typeface="+mj-ea"/>
                <a:cs typeface="Ideal Sans Light" pitchFamily="50" charset="0"/>
              </a:defRPr>
            </a:lvl1pPr>
          </a:lstStyle>
          <a:p>
            <a:pPr algn="ctr"/>
            <a:endParaRPr lang="en" sz="1600" dirty="0"/>
          </a:p>
        </p:txBody>
      </p:sp>
      <p:pic>
        <p:nvPicPr>
          <p:cNvPr id="4" name="図 3" descr="グラフ, 棒グラフ&#10;&#10;自動的に生成された説明">
            <a:extLst>
              <a:ext uri="{FF2B5EF4-FFF2-40B4-BE49-F238E27FC236}">
                <a16:creationId xmlns:a16="http://schemas.microsoft.com/office/drawing/2014/main" id="{0008A3AC-6DD5-9D84-3DF6-2BF9E1A9AF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460666"/>
            <a:ext cx="7772400" cy="466481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983922" y="3735"/>
            <a:ext cx="104176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" sz="3200" dirty="0"/>
              <a:t>Обследование домохозяйств ИАБР в регионе ЦАРЭС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62084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0970" y="-1111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" sz="3200" b="1" dirty="0"/>
              <a:t>Данные комплексного обследования домохозяйств Кыргызстана (2019-2021 гг.)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498770" y="1441450"/>
            <a:ext cx="5568042" cy="4351338"/>
          </a:xfrm>
        </p:spPr>
        <p:txBody>
          <a:bodyPr>
            <a:normAutofit lnSpcReduction="10000"/>
          </a:bodyPr>
          <a:lstStyle/>
          <a:p>
            <a:r>
              <a:rPr lang="ru" dirty="0"/>
              <a:t>Групповые данные: 2019-2021 гг.</a:t>
            </a:r>
          </a:p>
          <a:p>
            <a:r>
              <a:rPr lang="ru" dirty="0"/>
              <a:t>Общая выборка: 4487 домохозяйств.</a:t>
            </a:r>
          </a:p>
          <a:p>
            <a:r>
              <a:rPr lang="ru" dirty="0"/>
              <a:t>Доход дефлятирован на основе годового индекса потребительских цен по регионам.</a:t>
            </a:r>
          </a:p>
          <a:p>
            <a:r>
              <a:rPr lang="ru" dirty="0"/>
              <a:t>Потеря дохода является фиктивной переменной, обозначает 1, если доход меньше, чем в 2019 году.</a:t>
            </a: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8899278"/>
              </p:ext>
            </p:extLst>
          </p:nvPr>
        </p:nvGraphicFramePr>
        <p:xfrm>
          <a:off x="930729" y="1690688"/>
          <a:ext cx="5568042" cy="3852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00093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EC642-AC3F-4887-9309-3E3DA3C99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690"/>
            <a:ext cx="10515600" cy="770330"/>
          </a:xfrm>
        </p:spPr>
        <p:txBody>
          <a:bodyPr>
            <a:normAutofit fontScale="90000"/>
          </a:bodyPr>
          <a:lstStyle/>
          <a:p>
            <a:r>
              <a:rPr lang="ru" dirty="0"/>
              <a:t>Тенденции энергопотребления в зависимости от уровня доходов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95788724"/>
              </p:ext>
            </p:extLst>
          </p:nvPr>
        </p:nvGraphicFramePr>
        <p:xfrm>
          <a:off x="838200" y="1092173"/>
          <a:ext cx="5440132" cy="2020569"/>
        </p:xfrm>
        <a:graphic>
          <a:graphicData uri="http://schemas.openxmlformats.org/drawingml/2006/table">
            <a:tbl>
              <a:tblPr/>
              <a:tblGrid>
                <a:gridCol w="858968">
                  <a:extLst>
                    <a:ext uri="{9D8B030D-6E8A-4147-A177-3AD203B41FA5}">
                      <a16:colId xmlns:a16="http://schemas.microsoft.com/office/drawing/2014/main" val="3200304780"/>
                    </a:ext>
                  </a:extLst>
                </a:gridCol>
                <a:gridCol w="1145291">
                  <a:extLst>
                    <a:ext uri="{9D8B030D-6E8A-4147-A177-3AD203B41FA5}">
                      <a16:colId xmlns:a16="http://schemas.microsoft.com/office/drawing/2014/main" val="3213597072"/>
                    </a:ext>
                  </a:extLst>
                </a:gridCol>
                <a:gridCol w="858968">
                  <a:extLst>
                    <a:ext uri="{9D8B030D-6E8A-4147-A177-3AD203B41FA5}">
                      <a16:colId xmlns:a16="http://schemas.microsoft.com/office/drawing/2014/main" val="2619202041"/>
                    </a:ext>
                  </a:extLst>
                </a:gridCol>
                <a:gridCol w="970676">
                  <a:extLst>
                    <a:ext uri="{9D8B030D-6E8A-4147-A177-3AD203B41FA5}">
                      <a16:colId xmlns:a16="http://schemas.microsoft.com/office/drawing/2014/main" val="2222976063"/>
                    </a:ext>
                  </a:extLst>
                </a:gridCol>
                <a:gridCol w="747261">
                  <a:extLst>
                    <a:ext uri="{9D8B030D-6E8A-4147-A177-3AD203B41FA5}">
                      <a16:colId xmlns:a16="http://schemas.microsoft.com/office/drawing/2014/main" val="4237289735"/>
                    </a:ext>
                  </a:extLst>
                </a:gridCol>
                <a:gridCol w="858968">
                  <a:extLst>
                    <a:ext uri="{9D8B030D-6E8A-4147-A177-3AD203B41FA5}">
                      <a16:colId xmlns:a16="http://schemas.microsoft.com/office/drawing/2014/main" val="3297333478"/>
                    </a:ext>
                  </a:extLst>
                </a:gridCol>
              </a:tblGrid>
              <a:tr h="380841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Общая </a:t>
                      </a:r>
                      <a:r>
                        <a:rPr lang="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выборка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7" marR="894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2293788"/>
                  </a:ext>
                </a:extLst>
              </a:tr>
              <a:tr h="380841">
                <a:tc>
                  <a:txBody>
                    <a:bodyPr/>
                    <a:lstStyle/>
                    <a:p>
                      <a:pPr algn="l" fontAlgn="b"/>
                      <a:r>
                        <a:rPr lang="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47" marR="8947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Всего энергии</a:t>
                      </a:r>
                    </a:p>
                  </a:txBody>
                  <a:tcPr marL="8947" marR="8947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Уголь</a:t>
                      </a:r>
                    </a:p>
                  </a:txBody>
                  <a:tcPr marL="8947" marR="8947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Электричество</a:t>
                      </a:r>
                    </a:p>
                  </a:txBody>
                  <a:tcPr marL="8947" marR="8947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Газ</a:t>
                      </a:r>
                    </a:p>
                  </a:txBody>
                  <a:tcPr marL="8947" marR="8947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Биомасса</a:t>
                      </a:r>
                    </a:p>
                  </a:txBody>
                  <a:tcPr marL="8947" marR="8947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7109663"/>
                  </a:ext>
                </a:extLst>
              </a:tr>
              <a:tr h="380841">
                <a:tc>
                  <a:txBody>
                    <a:bodyPr/>
                    <a:lstStyle/>
                    <a:p>
                      <a:pPr algn="ctr" fontAlgn="b"/>
                      <a:r>
                        <a:rPr lang="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8947" marR="8947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" sz="16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1407</a:t>
                      </a:r>
                    </a:p>
                  </a:txBody>
                  <a:tcPr marL="8947" marR="8947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1092</a:t>
                      </a:r>
                    </a:p>
                  </a:txBody>
                  <a:tcPr marL="8947" marR="8947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" sz="16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646</a:t>
                      </a:r>
                    </a:p>
                  </a:txBody>
                  <a:tcPr marL="8947" marR="8947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8947" marR="8947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" sz="16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8947" marR="8947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325982"/>
                  </a:ext>
                </a:extLst>
              </a:tr>
              <a:tr h="380841">
                <a:tc>
                  <a:txBody>
                    <a:bodyPr/>
                    <a:lstStyle/>
                    <a:p>
                      <a:pPr algn="ctr" fontAlgn="b"/>
                      <a:r>
                        <a:rPr lang="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8947" marR="894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" sz="16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1406</a:t>
                      </a:r>
                    </a:p>
                  </a:txBody>
                  <a:tcPr marL="8947" marR="894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1034</a:t>
                      </a:r>
                    </a:p>
                  </a:txBody>
                  <a:tcPr marL="8947" marR="894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" sz="16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693</a:t>
                      </a:r>
                    </a:p>
                  </a:txBody>
                  <a:tcPr marL="8947" marR="894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947" marR="894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" sz="16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947" marR="894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8945927"/>
                  </a:ext>
                </a:extLst>
              </a:tr>
              <a:tr h="380841">
                <a:tc>
                  <a:txBody>
                    <a:bodyPr/>
                    <a:lstStyle/>
                    <a:p>
                      <a:pPr algn="ctr" fontAlgn="b"/>
                      <a:r>
                        <a:rPr lang="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8947" marR="894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" sz="16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1485</a:t>
                      </a:r>
                    </a:p>
                  </a:txBody>
                  <a:tcPr marL="8947" marR="894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1072</a:t>
                      </a:r>
                    </a:p>
                  </a:txBody>
                  <a:tcPr marL="8947" marR="894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" sz="16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716</a:t>
                      </a:r>
                    </a:p>
                  </a:txBody>
                  <a:tcPr marL="8947" marR="894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947" marR="894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" sz="16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8947" marR="894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6996417"/>
                  </a:ext>
                </a:extLst>
              </a:tr>
            </a:tbl>
          </a:graphicData>
        </a:graphic>
      </p:graphicFrame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6583135" y="3629932"/>
            <a:ext cx="5181600" cy="1880961"/>
          </a:xfrm>
        </p:spPr>
        <p:txBody>
          <a:bodyPr>
            <a:normAutofit fontScale="92500" lnSpcReduction="20000"/>
          </a:bodyPr>
          <a:lstStyle/>
          <a:p>
            <a:r>
              <a:rPr lang="ru" sz="2000" dirty="0"/>
              <a:t>Каждый источник энергии конвертируется в килограмм условной энергии (</a:t>
            </a:r>
            <a:r>
              <a:rPr lang="ru" sz="2000" i="1" dirty="0"/>
              <a:t>условное топливо</a:t>
            </a:r>
            <a:r>
              <a:rPr lang="ru" sz="2000" dirty="0"/>
              <a:t>).</a:t>
            </a:r>
          </a:p>
          <a:p>
            <a:r>
              <a:rPr lang="ru" sz="2000" dirty="0"/>
              <a:t>Энергопотребление выражено в расчете на душу населения</a:t>
            </a:r>
          </a:p>
          <a:p>
            <a:r>
              <a:rPr lang="ru" sz="2000" dirty="0"/>
              <a:t>Биомасса включает навоз, кукурузные початки, древесину, хворост.</a:t>
            </a:r>
            <a:endParaRPr lang="ru-RU" sz="20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984553"/>
              </p:ext>
            </p:extLst>
          </p:nvPr>
        </p:nvGraphicFramePr>
        <p:xfrm>
          <a:off x="699407" y="3629932"/>
          <a:ext cx="5578926" cy="1765845"/>
        </p:xfrm>
        <a:graphic>
          <a:graphicData uri="http://schemas.openxmlformats.org/drawingml/2006/table">
            <a:tbl>
              <a:tblPr/>
              <a:tblGrid>
                <a:gridCol w="880883">
                  <a:extLst>
                    <a:ext uri="{9D8B030D-6E8A-4147-A177-3AD203B41FA5}">
                      <a16:colId xmlns:a16="http://schemas.microsoft.com/office/drawing/2014/main" val="697919470"/>
                    </a:ext>
                  </a:extLst>
                </a:gridCol>
                <a:gridCol w="1174511">
                  <a:extLst>
                    <a:ext uri="{9D8B030D-6E8A-4147-A177-3AD203B41FA5}">
                      <a16:colId xmlns:a16="http://schemas.microsoft.com/office/drawing/2014/main" val="2484720762"/>
                    </a:ext>
                  </a:extLst>
                </a:gridCol>
                <a:gridCol w="880883">
                  <a:extLst>
                    <a:ext uri="{9D8B030D-6E8A-4147-A177-3AD203B41FA5}">
                      <a16:colId xmlns:a16="http://schemas.microsoft.com/office/drawing/2014/main" val="3472443226"/>
                    </a:ext>
                  </a:extLst>
                </a:gridCol>
                <a:gridCol w="880883">
                  <a:extLst>
                    <a:ext uri="{9D8B030D-6E8A-4147-A177-3AD203B41FA5}">
                      <a16:colId xmlns:a16="http://schemas.microsoft.com/office/drawing/2014/main" val="548498678"/>
                    </a:ext>
                  </a:extLst>
                </a:gridCol>
                <a:gridCol w="880883">
                  <a:extLst>
                    <a:ext uri="{9D8B030D-6E8A-4147-A177-3AD203B41FA5}">
                      <a16:colId xmlns:a16="http://schemas.microsoft.com/office/drawing/2014/main" val="3945600734"/>
                    </a:ext>
                  </a:extLst>
                </a:gridCol>
                <a:gridCol w="880883">
                  <a:extLst>
                    <a:ext uri="{9D8B030D-6E8A-4147-A177-3AD203B41FA5}">
                      <a16:colId xmlns:a16="http://schemas.microsoft.com/office/drawing/2014/main" val="164803873"/>
                    </a:ext>
                  </a:extLst>
                </a:gridCol>
              </a:tblGrid>
              <a:tr h="317160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Домохозяйства с потерей дохода в оба года (2020 и 2021 гг.)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7321025"/>
                  </a:ext>
                </a:extLst>
              </a:tr>
              <a:tr h="317160">
                <a:tc>
                  <a:txBody>
                    <a:bodyPr/>
                    <a:lstStyle/>
                    <a:p>
                      <a:pPr algn="l" fontAlgn="b"/>
                      <a:r>
                        <a:rPr lang="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Всего энергии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Уголь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Электричество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Газ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Биомасса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9592020"/>
                  </a:ext>
                </a:extLst>
              </a:tr>
              <a:tr h="317160">
                <a:tc>
                  <a:txBody>
                    <a:bodyPr/>
                    <a:lstStyle/>
                    <a:p>
                      <a:pPr algn="ctr" fontAlgn="b"/>
                      <a:r>
                        <a:rPr lang="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" sz="16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641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" sz="16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0491690"/>
                  </a:ext>
                </a:extLst>
              </a:tr>
              <a:tr h="317160">
                <a:tc>
                  <a:txBody>
                    <a:bodyPr/>
                    <a:lstStyle/>
                    <a:p>
                      <a:pPr algn="ctr" fontAlgn="b"/>
                      <a:r>
                        <a:rPr lang="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" sz="16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1582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" sz="16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1441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" sz="16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699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" sz="16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677395"/>
                  </a:ext>
                </a:extLst>
              </a:tr>
              <a:tr h="317160">
                <a:tc>
                  <a:txBody>
                    <a:bodyPr/>
                    <a:lstStyle/>
                    <a:p>
                      <a:pPr algn="ctr" fontAlgn="b"/>
                      <a:r>
                        <a:rPr lang="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" sz="16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1254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" sz="16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755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" sz="16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747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" sz="16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334904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6985297"/>
              </p:ext>
            </p:extLst>
          </p:nvPr>
        </p:nvGraphicFramePr>
        <p:xfrm>
          <a:off x="6884307" y="1039417"/>
          <a:ext cx="5074610" cy="2126079"/>
        </p:xfrm>
        <a:graphic>
          <a:graphicData uri="http://schemas.openxmlformats.org/drawingml/2006/table">
            <a:tbl>
              <a:tblPr/>
              <a:tblGrid>
                <a:gridCol w="801254">
                  <a:extLst>
                    <a:ext uri="{9D8B030D-6E8A-4147-A177-3AD203B41FA5}">
                      <a16:colId xmlns:a16="http://schemas.microsoft.com/office/drawing/2014/main" val="3614641642"/>
                    </a:ext>
                  </a:extLst>
                </a:gridCol>
                <a:gridCol w="1068339">
                  <a:extLst>
                    <a:ext uri="{9D8B030D-6E8A-4147-A177-3AD203B41FA5}">
                      <a16:colId xmlns:a16="http://schemas.microsoft.com/office/drawing/2014/main" val="2981326177"/>
                    </a:ext>
                  </a:extLst>
                </a:gridCol>
                <a:gridCol w="801254">
                  <a:extLst>
                    <a:ext uri="{9D8B030D-6E8A-4147-A177-3AD203B41FA5}">
                      <a16:colId xmlns:a16="http://schemas.microsoft.com/office/drawing/2014/main" val="3151957376"/>
                    </a:ext>
                  </a:extLst>
                </a:gridCol>
                <a:gridCol w="884211">
                  <a:extLst>
                    <a:ext uri="{9D8B030D-6E8A-4147-A177-3AD203B41FA5}">
                      <a16:colId xmlns:a16="http://schemas.microsoft.com/office/drawing/2014/main" val="1504424418"/>
                    </a:ext>
                  </a:extLst>
                </a:gridCol>
                <a:gridCol w="718298">
                  <a:extLst>
                    <a:ext uri="{9D8B030D-6E8A-4147-A177-3AD203B41FA5}">
                      <a16:colId xmlns:a16="http://schemas.microsoft.com/office/drawing/2014/main" val="2186055021"/>
                    </a:ext>
                  </a:extLst>
                </a:gridCol>
                <a:gridCol w="801254">
                  <a:extLst>
                    <a:ext uri="{9D8B030D-6E8A-4147-A177-3AD203B41FA5}">
                      <a16:colId xmlns:a16="http://schemas.microsoft.com/office/drawing/2014/main" val="814288863"/>
                    </a:ext>
                  </a:extLst>
                </a:gridCol>
              </a:tblGrid>
              <a:tr h="271479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Без потери дохода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9124278"/>
                  </a:ext>
                </a:extLst>
              </a:tr>
              <a:tr h="271479">
                <a:tc>
                  <a:txBody>
                    <a:bodyPr/>
                    <a:lstStyle/>
                    <a:p>
                      <a:pPr algn="l" fontAlgn="b"/>
                      <a:r>
                        <a:rPr lang="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Всего энергии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Уголь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Электричество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Газ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Биомасса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4421424"/>
                  </a:ext>
                </a:extLst>
              </a:tr>
              <a:tr h="271479">
                <a:tc>
                  <a:txBody>
                    <a:bodyPr/>
                    <a:lstStyle/>
                    <a:p>
                      <a:pPr algn="ctr" fontAlgn="b"/>
                      <a:r>
                        <a:rPr lang="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" sz="16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648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" sz="16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8593350"/>
                  </a:ext>
                </a:extLst>
              </a:tr>
              <a:tr h="271479">
                <a:tc>
                  <a:txBody>
                    <a:bodyPr/>
                    <a:lstStyle/>
                    <a:p>
                      <a:pPr algn="ctr" fontAlgn="b"/>
                      <a:r>
                        <a:rPr lang="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" sz="1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1340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" sz="1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902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" sz="16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691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" sz="16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8738512"/>
                  </a:ext>
                </a:extLst>
              </a:tr>
              <a:tr h="271479">
                <a:tc>
                  <a:txBody>
                    <a:bodyPr/>
                    <a:lstStyle/>
                    <a:p>
                      <a:pPr algn="ctr" fontAlgn="b"/>
                      <a:r>
                        <a:rPr lang="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" sz="16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1571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" sz="16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1173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" sz="16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705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" sz="16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8454202"/>
                  </a:ext>
                </a:extLst>
              </a:tr>
              <a:tr h="271479">
                <a:tc>
                  <a:txBody>
                    <a:bodyPr/>
                    <a:lstStyle/>
                    <a:p>
                      <a:pPr algn="l" fontAlgn="b"/>
                      <a:r>
                        <a:rPr lang="ru" sz="16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Увеличение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1362068"/>
                  </a:ext>
                </a:extLst>
              </a:tr>
              <a:tr h="271479">
                <a:tc>
                  <a:txBody>
                    <a:bodyPr/>
                    <a:lstStyle/>
                    <a:p>
                      <a:pPr algn="l" fontAlgn="b"/>
                      <a:r>
                        <a:rPr lang="ru" sz="1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Снижение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27123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0988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</TotalTime>
  <Words>881</Words>
  <Application>Microsoft Office PowerPoint</Application>
  <PresentationFormat>Широкоэкранный</PresentationFormat>
  <Paragraphs>245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   Изменение климата, COVID-19 и потребление энергии домохозяйствами  </vt:lpstr>
      <vt:lpstr>Наблюдаемая среднегодовая средняя температура  (5-летнее сглаживание, 1901–2021 гг.)</vt:lpstr>
      <vt:lpstr>Основные энергоресурсы Центральной Азии</vt:lpstr>
      <vt:lpstr>Связь между изменением климата и потреблением энергии</vt:lpstr>
      <vt:lpstr>Вызовы зеленого роста</vt:lpstr>
      <vt:lpstr>Сравнение стран: изменение ежемесячного дохода домохозяйств в 2021 г. (волна II)</vt:lpstr>
      <vt:lpstr>Изменение расходов домохозяйств  в 2020 г. (волна I) по сравнению с 2021 г. (волна II)</vt:lpstr>
      <vt:lpstr>Данные комплексного обследования домохозяйств Кыргызстана (2019-2021 гг.)</vt:lpstr>
      <vt:lpstr>Тенденции энергопотребления в зависимости от уровня доходов</vt:lpstr>
      <vt:lpstr>Тенденции энергопотребления по местоположению</vt:lpstr>
      <vt:lpstr>Предварительные эмпирические результаты: разница-в-разнице</vt:lpstr>
      <vt:lpstr>Рекомендации в области политики (на основе исследований в Казахстане и Кыргызстане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CAREC Chai VI: Supporting Regional Actions to Address Climate Change”</dc:title>
  <dc:creator>User</dc:creator>
  <cp:lastModifiedBy>Janna Ustemirova</cp:lastModifiedBy>
  <cp:revision>27</cp:revision>
  <dcterms:created xsi:type="dcterms:W3CDTF">2023-03-20T10:06:13Z</dcterms:created>
  <dcterms:modified xsi:type="dcterms:W3CDTF">2023-04-09T17:30:57Z</dcterms:modified>
</cp:coreProperties>
</file>