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1" r:id="rId2"/>
    <p:sldId id="677" r:id="rId3"/>
    <p:sldId id="675" r:id="rId4"/>
    <p:sldId id="642" r:id="rId5"/>
    <p:sldId id="663" r:id="rId6"/>
    <p:sldId id="674" r:id="rId7"/>
    <p:sldId id="659" r:id="rId8"/>
    <p:sldId id="670" r:id="rId9"/>
    <p:sldId id="667" r:id="rId10"/>
    <p:sldId id="661" r:id="rId11"/>
    <p:sldId id="671" r:id="rId12"/>
    <p:sldId id="662" r:id="rId13"/>
    <p:sldId id="597" r:id="rId14"/>
  </p:sldIdLst>
  <p:sldSz cx="9144000" cy="6858000" type="screen4x3"/>
  <p:notesSz cx="9236075" cy="6950075"/>
  <p:defaultTextStyle>
    <a:defPPr>
      <a:defRPr lang="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 Q" initials="SQ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0F1B61-3996-42EA-866E-C2E08A173C57}" v="18" dt="2023-04-07T07:42:47.290"/>
  </p1510:revLst>
</p1510:revInfo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100" d="100"/>
          <a:sy n="100" d="100"/>
        </p:scale>
        <p:origin x="669" y="-609"/>
      </p:cViewPr>
      <p:guideLst>
        <p:guide orient="horz" pos="213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3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939168-10B5-42DF-AC4E-01836FE0B57B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7B109F6-9FEA-42EC-92BA-8FB36DCEE24D}">
      <dgm:prSet phldrT="[Текст]"/>
      <dgm:spPr/>
      <dgm:t>
        <a:bodyPr/>
        <a:lstStyle/>
        <a:p>
          <a:pPr algn="ctr"/>
          <a:r>
            <a:rPr lang="ru" dirty="0"/>
            <a:t>В странах Центральной Азии наблюдались гораздо </a:t>
          </a:r>
          <a:r>
            <a:rPr lang="ru" b="1" dirty="0"/>
            <a:t>более высокие темпы роста температуры </a:t>
          </a:r>
          <a:r>
            <a:rPr lang="ru" dirty="0"/>
            <a:t>по сравнению со средними мировыми показателями за последние сто лет</a:t>
          </a:r>
        </a:p>
      </dgm:t>
    </dgm:pt>
    <dgm:pt modelId="{B9965C7A-922F-481D-BE1F-27C01B88A0D1}" type="parTrans" cxnId="{C5E564F0-C050-4A9A-B014-44D054F71D27}">
      <dgm:prSet/>
      <dgm:spPr/>
      <dgm:t>
        <a:bodyPr/>
        <a:lstStyle/>
        <a:p>
          <a:pPr algn="ctr"/>
          <a:endParaRPr lang="en-US"/>
        </a:p>
      </dgm:t>
    </dgm:pt>
    <dgm:pt modelId="{2FF157C1-F1C8-47B9-8CA3-769F2C30671E}" type="sibTrans" cxnId="{C5E564F0-C050-4A9A-B014-44D054F71D27}">
      <dgm:prSet/>
      <dgm:spPr/>
      <dgm:t>
        <a:bodyPr/>
        <a:lstStyle/>
        <a:p>
          <a:pPr algn="ctr"/>
          <a:endParaRPr lang="en-US"/>
        </a:p>
      </dgm:t>
    </dgm:pt>
    <dgm:pt modelId="{DC9FFD30-FD54-4074-8C5A-77B41C9B0A09}">
      <dgm:prSet phldrT="[Текст]"/>
      <dgm:spPr/>
      <dgm:t>
        <a:bodyPr/>
        <a:lstStyle/>
        <a:p>
          <a:pPr algn="ctr"/>
          <a:r>
            <a:rPr lang="ru" dirty="0"/>
            <a:t>Страны Центральной Азии сообщают об увеличении частоты неблагоприятных </a:t>
          </a:r>
          <a:r>
            <a:rPr lang="ru" b="1" dirty="0"/>
            <a:t>стихийных бедствий </a:t>
          </a:r>
          <a:r>
            <a:rPr lang="ru" dirty="0"/>
            <a:t>широкого спектра</a:t>
          </a:r>
        </a:p>
      </dgm:t>
    </dgm:pt>
    <dgm:pt modelId="{835DD9A2-ECCE-436E-92BB-CFF3F7F21013}" type="parTrans" cxnId="{976CD3FC-8448-4FA3-8DF2-D706CD7A7D17}">
      <dgm:prSet/>
      <dgm:spPr/>
      <dgm:t>
        <a:bodyPr/>
        <a:lstStyle/>
        <a:p>
          <a:pPr algn="ctr"/>
          <a:endParaRPr lang="en-US"/>
        </a:p>
      </dgm:t>
    </dgm:pt>
    <dgm:pt modelId="{6671E62F-EF2E-4437-8EDB-E3461F63C492}" type="sibTrans" cxnId="{976CD3FC-8448-4FA3-8DF2-D706CD7A7D17}">
      <dgm:prSet/>
      <dgm:spPr/>
      <dgm:t>
        <a:bodyPr/>
        <a:lstStyle/>
        <a:p>
          <a:pPr algn="ctr"/>
          <a:endParaRPr lang="en-US"/>
        </a:p>
      </dgm:t>
    </dgm:pt>
    <dgm:pt modelId="{2158252A-DACA-4078-80F8-AEAFB9884C42}">
      <dgm:prSet phldrT="[Текст]"/>
      <dgm:spPr/>
      <dgm:t>
        <a:bodyPr/>
        <a:lstStyle/>
        <a:p>
          <a:pPr algn="ctr"/>
          <a:r>
            <a:rPr lang="ru" dirty="0"/>
            <a:t>Величина будущего </a:t>
          </a:r>
          <a:r>
            <a:rPr lang="ru" b="1" dirty="0"/>
            <a:t>повышения температуры и сдвигов в</a:t>
          </a:r>
          <a:r>
            <a:rPr lang="en-US" b="1" dirty="0"/>
            <a:t> </a:t>
          </a:r>
          <a:r>
            <a:rPr lang="kk-KZ" b="1" dirty="0"/>
            <a:t>режимах</a:t>
          </a:r>
          <a:r>
            <a:rPr lang="en-US" b="1" dirty="0"/>
            <a:t> </a:t>
          </a:r>
          <a:r>
            <a:rPr lang="ru" b="1" dirty="0"/>
            <a:t> осадков</a:t>
          </a:r>
          <a:r>
            <a:rPr lang="ru" dirty="0"/>
            <a:t> в регионе, вероятно, превысят масштабы наблюдаемых исторических изменений</a:t>
          </a:r>
        </a:p>
      </dgm:t>
    </dgm:pt>
    <dgm:pt modelId="{DB39087A-78C9-4BF7-B81F-2BB0CFC010A8}" type="parTrans" cxnId="{EC378A3C-6BF4-4F7A-818E-508833D6D7AB}">
      <dgm:prSet/>
      <dgm:spPr/>
      <dgm:t>
        <a:bodyPr/>
        <a:lstStyle/>
        <a:p>
          <a:pPr algn="ctr"/>
          <a:endParaRPr lang="en-US"/>
        </a:p>
      </dgm:t>
    </dgm:pt>
    <dgm:pt modelId="{22E66E05-435E-4EFD-8B19-484691AA0D15}" type="sibTrans" cxnId="{EC378A3C-6BF4-4F7A-818E-508833D6D7AB}">
      <dgm:prSet/>
      <dgm:spPr/>
      <dgm:t>
        <a:bodyPr/>
        <a:lstStyle/>
        <a:p>
          <a:pPr algn="ctr"/>
          <a:endParaRPr lang="en-US"/>
        </a:p>
      </dgm:t>
    </dgm:pt>
    <dgm:pt modelId="{24A434A2-2EA6-46DE-81AC-7BB5639BCC45}">
      <dgm:prSet phldrT="[Текст]"/>
      <dgm:spPr/>
      <dgm:t>
        <a:bodyPr/>
        <a:lstStyle/>
        <a:p>
          <a:pPr algn="ctr"/>
          <a:r>
            <a:rPr lang="ru" dirty="0"/>
            <a:t>Климатические изменения в регионе вызовут </a:t>
          </a:r>
          <a:r>
            <a:rPr lang="ru" b="1" dirty="0"/>
            <a:t>существенные изменения годового объема и сезонного режима </a:t>
          </a:r>
          <a:r>
            <a:rPr lang="ru" dirty="0"/>
            <a:t>стока рек</a:t>
          </a:r>
        </a:p>
      </dgm:t>
    </dgm:pt>
    <dgm:pt modelId="{6343DE59-3718-4716-886A-D84060D86CFA}" type="parTrans" cxnId="{0E272E9E-FD6E-41F8-A5E8-18418032041E}">
      <dgm:prSet/>
      <dgm:spPr/>
      <dgm:t>
        <a:bodyPr/>
        <a:lstStyle/>
        <a:p>
          <a:pPr algn="ctr"/>
          <a:endParaRPr lang="en-US"/>
        </a:p>
      </dgm:t>
    </dgm:pt>
    <dgm:pt modelId="{16F53E96-B547-4FC0-8D38-C07584AE6363}" type="sibTrans" cxnId="{0E272E9E-FD6E-41F8-A5E8-18418032041E}">
      <dgm:prSet/>
      <dgm:spPr/>
      <dgm:t>
        <a:bodyPr/>
        <a:lstStyle/>
        <a:p>
          <a:pPr algn="ctr"/>
          <a:endParaRPr lang="en-US"/>
        </a:p>
      </dgm:t>
    </dgm:pt>
    <dgm:pt modelId="{64B16403-9A06-4A37-A007-F7F4BF28CAE9}" type="pres">
      <dgm:prSet presAssocID="{9A939168-10B5-42DF-AC4E-01836FE0B57B}" presName="matrix" presStyleCnt="0">
        <dgm:presLayoutVars>
          <dgm:chMax val="1"/>
          <dgm:dir/>
          <dgm:resizeHandles val="exact"/>
        </dgm:presLayoutVars>
      </dgm:prSet>
      <dgm:spPr/>
    </dgm:pt>
    <dgm:pt modelId="{139E7AD1-53A1-4EEF-9468-DE6F9694A2F7}" type="pres">
      <dgm:prSet presAssocID="{9A939168-10B5-42DF-AC4E-01836FE0B57B}" presName="diamond" presStyleLbl="bgShp" presStyleIdx="0" presStyleCnt="1"/>
      <dgm:spPr/>
    </dgm:pt>
    <dgm:pt modelId="{4D17A6DF-64F6-4D81-A4B5-469B29BD83D9}" type="pres">
      <dgm:prSet presAssocID="{9A939168-10B5-42DF-AC4E-01836FE0B57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4EFE7B2-71D3-4B64-9BAA-C3C0E052FAC1}" type="pres">
      <dgm:prSet presAssocID="{9A939168-10B5-42DF-AC4E-01836FE0B57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F314C34-F7F5-442F-BFB3-00881C075A15}" type="pres">
      <dgm:prSet presAssocID="{9A939168-10B5-42DF-AC4E-01836FE0B57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5E3FB41-5496-4044-A0B0-2DD83EAD51F9}" type="pres">
      <dgm:prSet presAssocID="{9A939168-10B5-42DF-AC4E-01836FE0B57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4963E3C-5329-4B8D-8913-EE340CBE4CDF}" type="presOf" srcId="{D7B109F6-9FEA-42EC-92BA-8FB36DCEE24D}" destId="{4D17A6DF-64F6-4D81-A4B5-469B29BD83D9}" srcOrd="0" destOrd="0" presId="urn:microsoft.com/office/officeart/2005/8/layout/matrix3"/>
    <dgm:cxn modelId="{EC378A3C-6BF4-4F7A-818E-508833D6D7AB}" srcId="{9A939168-10B5-42DF-AC4E-01836FE0B57B}" destId="{2158252A-DACA-4078-80F8-AEAFB9884C42}" srcOrd="2" destOrd="0" parTransId="{DB39087A-78C9-4BF7-B81F-2BB0CFC010A8}" sibTransId="{22E66E05-435E-4EFD-8B19-484691AA0D15}"/>
    <dgm:cxn modelId="{D4E6705C-4794-4DE6-8918-52B450248601}" type="presOf" srcId="{9A939168-10B5-42DF-AC4E-01836FE0B57B}" destId="{64B16403-9A06-4A37-A007-F7F4BF28CAE9}" srcOrd="0" destOrd="0" presId="urn:microsoft.com/office/officeart/2005/8/layout/matrix3"/>
    <dgm:cxn modelId="{13DB216B-093E-4772-8AC9-3448079FB3CA}" type="presOf" srcId="{24A434A2-2EA6-46DE-81AC-7BB5639BCC45}" destId="{25E3FB41-5496-4044-A0B0-2DD83EAD51F9}" srcOrd="0" destOrd="0" presId="urn:microsoft.com/office/officeart/2005/8/layout/matrix3"/>
    <dgm:cxn modelId="{72579D99-8037-4636-9361-929E90F691A7}" type="presOf" srcId="{DC9FFD30-FD54-4074-8C5A-77B41C9B0A09}" destId="{34EFE7B2-71D3-4B64-9BAA-C3C0E052FAC1}" srcOrd="0" destOrd="0" presId="urn:microsoft.com/office/officeart/2005/8/layout/matrix3"/>
    <dgm:cxn modelId="{0E272E9E-FD6E-41F8-A5E8-18418032041E}" srcId="{9A939168-10B5-42DF-AC4E-01836FE0B57B}" destId="{24A434A2-2EA6-46DE-81AC-7BB5639BCC45}" srcOrd="3" destOrd="0" parTransId="{6343DE59-3718-4716-886A-D84060D86CFA}" sibTransId="{16F53E96-B547-4FC0-8D38-C07584AE6363}"/>
    <dgm:cxn modelId="{0BB5D4CA-3E64-49FD-85F3-302A97EDF34E}" type="presOf" srcId="{2158252A-DACA-4078-80F8-AEAFB9884C42}" destId="{FF314C34-F7F5-442F-BFB3-00881C075A15}" srcOrd="0" destOrd="0" presId="urn:microsoft.com/office/officeart/2005/8/layout/matrix3"/>
    <dgm:cxn modelId="{C5E564F0-C050-4A9A-B014-44D054F71D27}" srcId="{9A939168-10B5-42DF-AC4E-01836FE0B57B}" destId="{D7B109F6-9FEA-42EC-92BA-8FB36DCEE24D}" srcOrd="0" destOrd="0" parTransId="{B9965C7A-922F-481D-BE1F-27C01B88A0D1}" sibTransId="{2FF157C1-F1C8-47B9-8CA3-769F2C30671E}"/>
    <dgm:cxn modelId="{976CD3FC-8448-4FA3-8DF2-D706CD7A7D17}" srcId="{9A939168-10B5-42DF-AC4E-01836FE0B57B}" destId="{DC9FFD30-FD54-4074-8C5A-77B41C9B0A09}" srcOrd="1" destOrd="0" parTransId="{835DD9A2-ECCE-436E-92BB-CFF3F7F21013}" sibTransId="{6671E62F-EF2E-4437-8EDB-E3461F63C492}"/>
    <dgm:cxn modelId="{737E16A2-EAC4-47DD-AAC2-F6232B3FC420}" type="presParOf" srcId="{64B16403-9A06-4A37-A007-F7F4BF28CAE9}" destId="{139E7AD1-53A1-4EEF-9468-DE6F9694A2F7}" srcOrd="0" destOrd="0" presId="urn:microsoft.com/office/officeart/2005/8/layout/matrix3"/>
    <dgm:cxn modelId="{01F67B5A-6870-433E-87B6-A9C1CD5360EC}" type="presParOf" srcId="{64B16403-9A06-4A37-A007-F7F4BF28CAE9}" destId="{4D17A6DF-64F6-4D81-A4B5-469B29BD83D9}" srcOrd="1" destOrd="0" presId="urn:microsoft.com/office/officeart/2005/8/layout/matrix3"/>
    <dgm:cxn modelId="{0B837226-B38E-4DC6-B602-4ECA12C316A4}" type="presParOf" srcId="{64B16403-9A06-4A37-A007-F7F4BF28CAE9}" destId="{34EFE7B2-71D3-4B64-9BAA-C3C0E052FAC1}" srcOrd="2" destOrd="0" presId="urn:microsoft.com/office/officeart/2005/8/layout/matrix3"/>
    <dgm:cxn modelId="{50B00DFD-C570-40C9-8AC4-FB5EC3CA07FC}" type="presParOf" srcId="{64B16403-9A06-4A37-A007-F7F4BF28CAE9}" destId="{FF314C34-F7F5-442F-BFB3-00881C075A15}" srcOrd="3" destOrd="0" presId="urn:microsoft.com/office/officeart/2005/8/layout/matrix3"/>
    <dgm:cxn modelId="{3B4001A7-04D6-4185-B410-AD9E226EB61A}" type="presParOf" srcId="{64B16403-9A06-4A37-A007-F7F4BF28CAE9}" destId="{25E3FB41-5496-4044-A0B0-2DD83EAD51F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32423F-8018-4B90-8A5D-4702603EF62A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49CBD50-71A7-49C0-8455-7521791ECECB}">
      <dgm:prSet/>
      <dgm:spPr/>
      <dgm:t>
        <a:bodyPr/>
        <a:lstStyle/>
        <a:p>
          <a:r>
            <a:rPr lang="ru" b="1" i="0" baseline="0" dirty="0"/>
            <a:t>Экологические вызовы</a:t>
          </a:r>
          <a:r>
            <a:rPr lang="ru" i="0" baseline="0" dirty="0"/>
            <a:t>, снижение риска бедствий, продовольственная безопасность</a:t>
          </a:r>
          <a:endParaRPr lang="en-US" dirty="0"/>
        </a:p>
      </dgm:t>
    </dgm:pt>
    <dgm:pt modelId="{13B2AA6B-21BC-40DE-B6FF-90237C150E22}" type="parTrans" cxnId="{A8965BBF-E8BF-4BC4-838F-E4F52924E104}">
      <dgm:prSet/>
      <dgm:spPr/>
      <dgm:t>
        <a:bodyPr/>
        <a:lstStyle/>
        <a:p>
          <a:endParaRPr lang="en-US"/>
        </a:p>
      </dgm:t>
    </dgm:pt>
    <dgm:pt modelId="{2612C65F-D2E1-4460-BA7C-992D08B2C879}" type="sibTrans" cxnId="{A8965BBF-E8BF-4BC4-838F-E4F52924E104}">
      <dgm:prSet/>
      <dgm:spPr/>
      <dgm:t>
        <a:bodyPr/>
        <a:lstStyle/>
        <a:p>
          <a:endParaRPr lang="en-US"/>
        </a:p>
      </dgm:t>
    </dgm:pt>
    <dgm:pt modelId="{56F0854B-8AC8-4C41-9A95-E9354D001DA6}">
      <dgm:prSet/>
      <dgm:spPr/>
      <dgm:t>
        <a:bodyPr/>
        <a:lstStyle/>
        <a:p>
          <a:r>
            <a:rPr lang="ru" i="0" baseline="0" dirty="0"/>
            <a:t>Развитие </a:t>
          </a:r>
          <a:r>
            <a:rPr lang="ru" b="1" i="0" baseline="0" dirty="0"/>
            <a:t>устойчивого транспорта</a:t>
          </a:r>
          <a:r>
            <a:rPr lang="ru" i="0" baseline="0" dirty="0"/>
            <a:t>, сохранение экосистем</a:t>
          </a:r>
          <a:endParaRPr lang="en-US" dirty="0"/>
        </a:p>
      </dgm:t>
    </dgm:pt>
    <dgm:pt modelId="{7054A7C1-BEEF-499B-9017-DBD06918ABF7}" type="parTrans" cxnId="{FABEA4B4-D8AA-4BCF-A5A0-DA58C2E0BAD9}">
      <dgm:prSet/>
      <dgm:spPr/>
      <dgm:t>
        <a:bodyPr/>
        <a:lstStyle/>
        <a:p>
          <a:endParaRPr lang="en-US"/>
        </a:p>
      </dgm:t>
    </dgm:pt>
    <dgm:pt modelId="{7AC4C9E0-A5D3-4262-A291-0FDE6670311D}" type="sibTrans" cxnId="{FABEA4B4-D8AA-4BCF-A5A0-DA58C2E0BAD9}">
      <dgm:prSet/>
      <dgm:spPr/>
      <dgm:t>
        <a:bodyPr/>
        <a:lstStyle/>
        <a:p>
          <a:endParaRPr lang="en-US"/>
        </a:p>
      </dgm:t>
    </dgm:pt>
    <dgm:pt modelId="{BD49CC7B-C238-43FC-BCEB-FF7FE3878309}">
      <dgm:prSet/>
      <dgm:spPr/>
      <dgm:t>
        <a:bodyPr/>
        <a:lstStyle/>
        <a:p>
          <a:r>
            <a:rPr lang="ru-RU" dirty="0"/>
            <a:t>Воздействие изменения климата и охват </a:t>
          </a:r>
          <a:r>
            <a:rPr lang="ru-RU" b="1" dirty="0"/>
            <a:t>наиболее уязвимых секторов, </a:t>
          </a:r>
          <a:r>
            <a:rPr lang="ru-RU" dirty="0"/>
            <a:t>экономически эффективное и экологически устойчивое управление водными ресурсами</a:t>
          </a:r>
          <a:endParaRPr lang="en-US" dirty="0"/>
        </a:p>
      </dgm:t>
    </dgm:pt>
    <dgm:pt modelId="{DC8B0150-9076-4D59-A568-0B6422F5BB72}" type="parTrans" cxnId="{A648B4B5-2D65-467A-A62F-9F1ED229DA5A}">
      <dgm:prSet/>
      <dgm:spPr/>
      <dgm:t>
        <a:bodyPr/>
        <a:lstStyle/>
        <a:p>
          <a:endParaRPr lang="en-US"/>
        </a:p>
      </dgm:t>
    </dgm:pt>
    <dgm:pt modelId="{A04EE54B-43F3-4945-A104-5CB471F38F30}" type="sibTrans" cxnId="{A648B4B5-2D65-467A-A62F-9F1ED229DA5A}">
      <dgm:prSet/>
      <dgm:spPr/>
      <dgm:t>
        <a:bodyPr/>
        <a:lstStyle/>
        <a:p>
          <a:endParaRPr lang="en-US"/>
        </a:p>
      </dgm:t>
    </dgm:pt>
    <dgm:pt modelId="{80E6A504-A381-4320-9667-AB5CEA725231}">
      <dgm:prSet/>
      <dgm:spPr/>
      <dgm:t>
        <a:bodyPr/>
        <a:lstStyle/>
        <a:p>
          <a:r>
            <a:rPr lang="ru" b="1" i="0" baseline="0" dirty="0"/>
            <a:t>Вода, сельское хозяйство</a:t>
          </a:r>
          <a:r>
            <a:rPr lang="ru" b="0" i="0" baseline="0" dirty="0"/>
            <a:t>, почва и земельные ресурсы, экосистемы</a:t>
          </a:r>
          <a:endParaRPr lang="en-US" b="0" dirty="0"/>
        </a:p>
      </dgm:t>
    </dgm:pt>
    <dgm:pt modelId="{71D71CAA-5597-4934-B743-AA76D05D30B5}" type="parTrans" cxnId="{AE0A6EE1-0AD4-424C-A43A-7663E5F61485}">
      <dgm:prSet/>
      <dgm:spPr/>
      <dgm:t>
        <a:bodyPr/>
        <a:lstStyle/>
        <a:p>
          <a:endParaRPr lang="en-US"/>
        </a:p>
      </dgm:t>
    </dgm:pt>
    <dgm:pt modelId="{E93D7845-505F-4F6F-BBC9-1D14C3BD96B8}" type="sibTrans" cxnId="{AE0A6EE1-0AD4-424C-A43A-7663E5F61485}">
      <dgm:prSet/>
      <dgm:spPr/>
      <dgm:t>
        <a:bodyPr/>
        <a:lstStyle/>
        <a:p>
          <a:endParaRPr lang="en-US"/>
        </a:p>
      </dgm:t>
    </dgm:pt>
    <dgm:pt modelId="{A1C4A45E-D668-4B69-BC94-D173CC30EE27}">
      <dgm:prSet/>
      <dgm:spPr/>
      <dgm:t>
        <a:bodyPr/>
        <a:lstStyle/>
        <a:p>
          <a:r>
            <a:rPr lang="ru" b="1" i="0" baseline="0" dirty="0"/>
            <a:t>Водные ресурсы </a:t>
          </a:r>
          <a:r>
            <a:rPr lang="ru" b="0" i="0" baseline="0" dirty="0"/>
            <a:t>и предотвращение дальнейшего </a:t>
          </a:r>
          <a:r>
            <a:rPr lang="ru" b="1" i="0" baseline="0" dirty="0"/>
            <a:t>засоления и деградации земель</a:t>
          </a:r>
          <a:r>
            <a:rPr lang="ru" b="0" i="0" baseline="0" dirty="0"/>
            <a:t>, диверсификация сельскохозяйственных культур</a:t>
          </a:r>
          <a:endParaRPr lang="en-US" b="0" dirty="0"/>
        </a:p>
      </dgm:t>
    </dgm:pt>
    <dgm:pt modelId="{A58762F4-ED52-40D6-A160-9667B8E4EC6B}" type="parTrans" cxnId="{45B65B9F-8D98-4AB0-AF94-1CD29A3B240B}">
      <dgm:prSet/>
      <dgm:spPr/>
      <dgm:t>
        <a:bodyPr/>
        <a:lstStyle/>
        <a:p>
          <a:endParaRPr lang="en-US"/>
        </a:p>
      </dgm:t>
    </dgm:pt>
    <dgm:pt modelId="{0CFBCB25-D9D7-4476-8CA5-549A24089195}" type="sibTrans" cxnId="{45B65B9F-8D98-4AB0-AF94-1CD29A3B240B}">
      <dgm:prSet/>
      <dgm:spPr/>
      <dgm:t>
        <a:bodyPr/>
        <a:lstStyle/>
        <a:p>
          <a:endParaRPr lang="en-US"/>
        </a:p>
      </dgm:t>
    </dgm:pt>
    <dgm:pt modelId="{E8977A31-E06F-4052-A9E3-C5B8DFFE930A}" type="pres">
      <dgm:prSet presAssocID="{8232423F-8018-4B90-8A5D-4702603EF62A}" presName="vert0" presStyleCnt="0">
        <dgm:presLayoutVars>
          <dgm:dir/>
          <dgm:animOne val="branch"/>
          <dgm:animLvl val="lvl"/>
        </dgm:presLayoutVars>
      </dgm:prSet>
      <dgm:spPr/>
    </dgm:pt>
    <dgm:pt modelId="{584FCC6E-30CA-4D86-BB3D-A65CE1B6E795}" type="pres">
      <dgm:prSet presAssocID="{249CBD50-71A7-49C0-8455-7521791ECECB}" presName="thickLine" presStyleLbl="alignNode1" presStyleIdx="0" presStyleCnt="5"/>
      <dgm:spPr/>
    </dgm:pt>
    <dgm:pt modelId="{72774255-FBDB-4235-B1E3-B2D0DA42C725}" type="pres">
      <dgm:prSet presAssocID="{249CBD50-71A7-49C0-8455-7521791ECECB}" presName="horz1" presStyleCnt="0"/>
      <dgm:spPr/>
    </dgm:pt>
    <dgm:pt modelId="{5D8C2835-7874-4642-9D39-47F800290FB9}" type="pres">
      <dgm:prSet presAssocID="{249CBD50-71A7-49C0-8455-7521791ECECB}" presName="tx1" presStyleLbl="revTx" presStyleIdx="0" presStyleCnt="5"/>
      <dgm:spPr/>
    </dgm:pt>
    <dgm:pt modelId="{0899B5B1-66F7-4C19-9E8C-EC77B344B983}" type="pres">
      <dgm:prSet presAssocID="{249CBD50-71A7-49C0-8455-7521791ECECB}" presName="vert1" presStyleCnt="0"/>
      <dgm:spPr/>
    </dgm:pt>
    <dgm:pt modelId="{0E3727F6-C2D6-433F-A846-A5A33D413E70}" type="pres">
      <dgm:prSet presAssocID="{56F0854B-8AC8-4C41-9A95-E9354D001DA6}" presName="thickLine" presStyleLbl="alignNode1" presStyleIdx="1" presStyleCnt="5"/>
      <dgm:spPr/>
    </dgm:pt>
    <dgm:pt modelId="{449E70A6-2F1B-4437-B0B7-FD35CD7ED282}" type="pres">
      <dgm:prSet presAssocID="{56F0854B-8AC8-4C41-9A95-E9354D001DA6}" presName="horz1" presStyleCnt="0"/>
      <dgm:spPr/>
    </dgm:pt>
    <dgm:pt modelId="{FB73CF1E-7B7F-448A-9A62-4A2ACBC64BBC}" type="pres">
      <dgm:prSet presAssocID="{56F0854B-8AC8-4C41-9A95-E9354D001DA6}" presName="tx1" presStyleLbl="revTx" presStyleIdx="1" presStyleCnt="5"/>
      <dgm:spPr/>
    </dgm:pt>
    <dgm:pt modelId="{25FD1AAB-4AB4-4639-A870-32872E881076}" type="pres">
      <dgm:prSet presAssocID="{56F0854B-8AC8-4C41-9A95-E9354D001DA6}" presName="vert1" presStyleCnt="0"/>
      <dgm:spPr/>
    </dgm:pt>
    <dgm:pt modelId="{D9370A2B-2678-472C-9337-BC24F020FAC8}" type="pres">
      <dgm:prSet presAssocID="{BD49CC7B-C238-43FC-BCEB-FF7FE3878309}" presName="thickLine" presStyleLbl="alignNode1" presStyleIdx="2" presStyleCnt="5"/>
      <dgm:spPr/>
    </dgm:pt>
    <dgm:pt modelId="{247C8422-D6F4-47D5-9A19-7123940518B8}" type="pres">
      <dgm:prSet presAssocID="{BD49CC7B-C238-43FC-BCEB-FF7FE3878309}" presName="horz1" presStyleCnt="0"/>
      <dgm:spPr/>
    </dgm:pt>
    <dgm:pt modelId="{83C9084F-7816-44B4-A4CC-5E691C5DD58C}" type="pres">
      <dgm:prSet presAssocID="{BD49CC7B-C238-43FC-BCEB-FF7FE3878309}" presName="tx1" presStyleLbl="revTx" presStyleIdx="2" presStyleCnt="5"/>
      <dgm:spPr/>
    </dgm:pt>
    <dgm:pt modelId="{0355BCFA-CCE4-4C7F-93FF-E19911AE9EDB}" type="pres">
      <dgm:prSet presAssocID="{BD49CC7B-C238-43FC-BCEB-FF7FE3878309}" presName="vert1" presStyleCnt="0"/>
      <dgm:spPr/>
    </dgm:pt>
    <dgm:pt modelId="{6FC838DC-DAF1-41FD-BDB5-CED70938D70C}" type="pres">
      <dgm:prSet presAssocID="{80E6A504-A381-4320-9667-AB5CEA725231}" presName="thickLine" presStyleLbl="alignNode1" presStyleIdx="3" presStyleCnt="5"/>
      <dgm:spPr/>
    </dgm:pt>
    <dgm:pt modelId="{99BC48EE-27DC-47D5-A9B8-6E00848FDF3B}" type="pres">
      <dgm:prSet presAssocID="{80E6A504-A381-4320-9667-AB5CEA725231}" presName="horz1" presStyleCnt="0"/>
      <dgm:spPr/>
    </dgm:pt>
    <dgm:pt modelId="{8776B9D3-05C7-472D-BDA3-B00E8C3CA130}" type="pres">
      <dgm:prSet presAssocID="{80E6A504-A381-4320-9667-AB5CEA725231}" presName="tx1" presStyleLbl="revTx" presStyleIdx="3" presStyleCnt="5"/>
      <dgm:spPr/>
    </dgm:pt>
    <dgm:pt modelId="{8FA7026F-8774-40F7-B29F-AAB9B0160B10}" type="pres">
      <dgm:prSet presAssocID="{80E6A504-A381-4320-9667-AB5CEA725231}" presName="vert1" presStyleCnt="0"/>
      <dgm:spPr/>
    </dgm:pt>
    <dgm:pt modelId="{E19C8858-8887-4CFE-B08E-BF4E115902BB}" type="pres">
      <dgm:prSet presAssocID="{A1C4A45E-D668-4B69-BC94-D173CC30EE27}" presName="thickLine" presStyleLbl="alignNode1" presStyleIdx="4" presStyleCnt="5"/>
      <dgm:spPr/>
    </dgm:pt>
    <dgm:pt modelId="{C9572BEE-2DB0-4CEF-8EEE-3AA49F6C3E8C}" type="pres">
      <dgm:prSet presAssocID="{A1C4A45E-D668-4B69-BC94-D173CC30EE27}" presName="horz1" presStyleCnt="0"/>
      <dgm:spPr/>
    </dgm:pt>
    <dgm:pt modelId="{6ABD865F-8753-48B1-A3D5-60BDBBF15B8D}" type="pres">
      <dgm:prSet presAssocID="{A1C4A45E-D668-4B69-BC94-D173CC30EE27}" presName="tx1" presStyleLbl="revTx" presStyleIdx="4" presStyleCnt="5"/>
      <dgm:spPr/>
    </dgm:pt>
    <dgm:pt modelId="{D0ED751A-7D8F-49B4-A93D-79C364F04638}" type="pres">
      <dgm:prSet presAssocID="{A1C4A45E-D668-4B69-BC94-D173CC30EE27}" presName="vert1" presStyleCnt="0"/>
      <dgm:spPr/>
    </dgm:pt>
  </dgm:ptLst>
  <dgm:cxnLst>
    <dgm:cxn modelId="{8BB2D626-BFF6-4FDF-8A22-C60921785BE5}" type="presOf" srcId="{80E6A504-A381-4320-9667-AB5CEA725231}" destId="{8776B9D3-05C7-472D-BDA3-B00E8C3CA130}" srcOrd="0" destOrd="0" presId="urn:microsoft.com/office/officeart/2008/layout/LinedList"/>
    <dgm:cxn modelId="{CD47BF35-C2F7-4680-B0B7-2A8DB656B9FB}" type="presOf" srcId="{56F0854B-8AC8-4C41-9A95-E9354D001DA6}" destId="{FB73CF1E-7B7F-448A-9A62-4A2ACBC64BBC}" srcOrd="0" destOrd="0" presId="urn:microsoft.com/office/officeart/2008/layout/LinedList"/>
    <dgm:cxn modelId="{DC01D14B-904E-4CE2-8807-3A2A8E6B99E0}" type="presOf" srcId="{A1C4A45E-D668-4B69-BC94-D173CC30EE27}" destId="{6ABD865F-8753-48B1-A3D5-60BDBBF15B8D}" srcOrd="0" destOrd="0" presId="urn:microsoft.com/office/officeart/2008/layout/LinedList"/>
    <dgm:cxn modelId="{F1B9A076-890A-473A-944E-42DB4C4513B1}" type="presOf" srcId="{249CBD50-71A7-49C0-8455-7521791ECECB}" destId="{5D8C2835-7874-4642-9D39-47F800290FB9}" srcOrd="0" destOrd="0" presId="urn:microsoft.com/office/officeart/2008/layout/LinedList"/>
    <dgm:cxn modelId="{45B65B9F-8D98-4AB0-AF94-1CD29A3B240B}" srcId="{8232423F-8018-4B90-8A5D-4702603EF62A}" destId="{A1C4A45E-D668-4B69-BC94-D173CC30EE27}" srcOrd="4" destOrd="0" parTransId="{A58762F4-ED52-40D6-A160-9667B8E4EC6B}" sibTransId="{0CFBCB25-D9D7-4476-8CA5-549A24089195}"/>
    <dgm:cxn modelId="{FABEA4B4-D8AA-4BCF-A5A0-DA58C2E0BAD9}" srcId="{8232423F-8018-4B90-8A5D-4702603EF62A}" destId="{56F0854B-8AC8-4C41-9A95-E9354D001DA6}" srcOrd="1" destOrd="0" parTransId="{7054A7C1-BEEF-499B-9017-DBD06918ABF7}" sibTransId="{7AC4C9E0-A5D3-4262-A291-0FDE6670311D}"/>
    <dgm:cxn modelId="{A648B4B5-2D65-467A-A62F-9F1ED229DA5A}" srcId="{8232423F-8018-4B90-8A5D-4702603EF62A}" destId="{BD49CC7B-C238-43FC-BCEB-FF7FE3878309}" srcOrd="2" destOrd="0" parTransId="{DC8B0150-9076-4D59-A568-0B6422F5BB72}" sibTransId="{A04EE54B-43F3-4945-A104-5CB471F38F30}"/>
    <dgm:cxn modelId="{A8965BBF-E8BF-4BC4-838F-E4F52924E104}" srcId="{8232423F-8018-4B90-8A5D-4702603EF62A}" destId="{249CBD50-71A7-49C0-8455-7521791ECECB}" srcOrd="0" destOrd="0" parTransId="{13B2AA6B-21BC-40DE-B6FF-90237C150E22}" sibTransId="{2612C65F-D2E1-4460-BA7C-992D08B2C879}"/>
    <dgm:cxn modelId="{801847D9-8300-4FE2-9085-FAE25E5B912D}" type="presOf" srcId="{BD49CC7B-C238-43FC-BCEB-FF7FE3878309}" destId="{83C9084F-7816-44B4-A4CC-5E691C5DD58C}" srcOrd="0" destOrd="0" presId="urn:microsoft.com/office/officeart/2008/layout/LinedList"/>
    <dgm:cxn modelId="{AE0A6EE1-0AD4-424C-A43A-7663E5F61485}" srcId="{8232423F-8018-4B90-8A5D-4702603EF62A}" destId="{80E6A504-A381-4320-9667-AB5CEA725231}" srcOrd="3" destOrd="0" parTransId="{71D71CAA-5597-4934-B743-AA76D05D30B5}" sibTransId="{E93D7845-505F-4F6F-BBC9-1D14C3BD96B8}"/>
    <dgm:cxn modelId="{93B7C4EC-D770-48F1-9280-1CA3649FDA27}" type="presOf" srcId="{8232423F-8018-4B90-8A5D-4702603EF62A}" destId="{E8977A31-E06F-4052-A9E3-C5B8DFFE930A}" srcOrd="0" destOrd="0" presId="urn:microsoft.com/office/officeart/2008/layout/LinedList"/>
    <dgm:cxn modelId="{A410B80B-4F70-4607-9540-07B4AD0382D2}" type="presParOf" srcId="{E8977A31-E06F-4052-A9E3-C5B8DFFE930A}" destId="{584FCC6E-30CA-4D86-BB3D-A65CE1B6E795}" srcOrd="0" destOrd="0" presId="urn:microsoft.com/office/officeart/2008/layout/LinedList"/>
    <dgm:cxn modelId="{B9D4F056-E269-4EF0-916F-A9BA4F097934}" type="presParOf" srcId="{E8977A31-E06F-4052-A9E3-C5B8DFFE930A}" destId="{72774255-FBDB-4235-B1E3-B2D0DA42C725}" srcOrd="1" destOrd="0" presId="urn:microsoft.com/office/officeart/2008/layout/LinedList"/>
    <dgm:cxn modelId="{3251A5F6-89B0-474A-8608-2DB535C7DA9B}" type="presParOf" srcId="{72774255-FBDB-4235-B1E3-B2D0DA42C725}" destId="{5D8C2835-7874-4642-9D39-47F800290FB9}" srcOrd="0" destOrd="0" presId="urn:microsoft.com/office/officeart/2008/layout/LinedList"/>
    <dgm:cxn modelId="{1BE5F881-439F-4D6C-92AA-48E34189A659}" type="presParOf" srcId="{72774255-FBDB-4235-B1E3-B2D0DA42C725}" destId="{0899B5B1-66F7-4C19-9E8C-EC77B344B983}" srcOrd="1" destOrd="0" presId="urn:microsoft.com/office/officeart/2008/layout/LinedList"/>
    <dgm:cxn modelId="{CA988510-0DD5-4C3A-836E-874E81B9A7A9}" type="presParOf" srcId="{E8977A31-E06F-4052-A9E3-C5B8DFFE930A}" destId="{0E3727F6-C2D6-433F-A846-A5A33D413E70}" srcOrd="2" destOrd="0" presId="urn:microsoft.com/office/officeart/2008/layout/LinedList"/>
    <dgm:cxn modelId="{4A8421CB-7A79-4BED-84E2-E71B8F85ED67}" type="presParOf" srcId="{E8977A31-E06F-4052-A9E3-C5B8DFFE930A}" destId="{449E70A6-2F1B-4437-B0B7-FD35CD7ED282}" srcOrd="3" destOrd="0" presId="urn:microsoft.com/office/officeart/2008/layout/LinedList"/>
    <dgm:cxn modelId="{D1A14F43-E3F3-42E6-B463-6D73630CF126}" type="presParOf" srcId="{449E70A6-2F1B-4437-B0B7-FD35CD7ED282}" destId="{FB73CF1E-7B7F-448A-9A62-4A2ACBC64BBC}" srcOrd="0" destOrd="0" presId="urn:microsoft.com/office/officeart/2008/layout/LinedList"/>
    <dgm:cxn modelId="{8D6D682A-217F-4973-AC08-5CA1AA31854F}" type="presParOf" srcId="{449E70A6-2F1B-4437-B0B7-FD35CD7ED282}" destId="{25FD1AAB-4AB4-4639-A870-32872E881076}" srcOrd="1" destOrd="0" presId="urn:microsoft.com/office/officeart/2008/layout/LinedList"/>
    <dgm:cxn modelId="{B0EA5A1B-8DE7-41E2-99D9-C4CAD3A7066C}" type="presParOf" srcId="{E8977A31-E06F-4052-A9E3-C5B8DFFE930A}" destId="{D9370A2B-2678-472C-9337-BC24F020FAC8}" srcOrd="4" destOrd="0" presId="urn:microsoft.com/office/officeart/2008/layout/LinedList"/>
    <dgm:cxn modelId="{4F2009B8-FC4C-440B-98B1-23AC1B69FED2}" type="presParOf" srcId="{E8977A31-E06F-4052-A9E3-C5B8DFFE930A}" destId="{247C8422-D6F4-47D5-9A19-7123940518B8}" srcOrd="5" destOrd="0" presId="urn:microsoft.com/office/officeart/2008/layout/LinedList"/>
    <dgm:cxn modelId="{7E959A21-E2E3-4D9E-9BAC-B3E7D4096CC4}" type="presParOf" srcId="{247C8422-D6F4-47D5-9A19-7123940518B8}" destId="{83C9084F-7816-44B4-A4CC-5E691C5DD58C}" srcOrd="0" destOrd="0" presId="urn:microsoft.com/office/officeart/2008/layout/LinedList"/>
    <dgm:cxn modelId="{00CE2589-84A2-4635-BF0A-871CE71CEF23}" type="presParOf" srcId="{247C8422-D6F4-47D5-9A19-7123940518B8}" destId="{0355BCFA-CCE4-4C7F-93FF-E19911AE9EDB}" srcOrd="1" destOrd="0" presId="urn:microsoft.com/office/officeart/2008/layout/LinedList"/>
    <dgm:cxn modelId="{3875FD35-56E9-4F45-B156-3899C36899A7}" type="presParOf" srcId="{E8977A31-E06F-4052-A9E3-C5B8DFFE930A}" destId="{6FC838DC-DAF1-41FD-BDB5-CED70938D70C}" srcOrd="6" destOrd="0" presId="urn:microsoft.com/office/officeart/2008/layout/LinedList"/>
    <dgm:cxn modelId="{8A242E3B-4A96-4DAC-AAF3-CFA5958B6BA2}" type="presParOf" srcId="{E8977A31-E06F-4052-A9E3-C5B8DFFE930A}" destId="{99BC48EE-27DC-47D5-A9B8-6E00848FDF3B}" srcOrd="7" destOrd="0" presId="urn:microsoft.com/office/officeart/2008/layout/LinedList"/>
    <dgm:cxn modelId="{FC96B6B6-96BE-4BE2-915F-1B51AAB05336}" type="presParOf" srcId="{99BC48EE-27DC-47D5-A9B8-6E00848FDF3B}" destId="{8776B9D3-05C7-472D-BDA3-B00E8C3CA130}" srcOrd="0" destOrd="0" presId="urn:microsoft.com/office/officeart/2008/layout/LinedList"/>
    <dgm:cxn modelId="{08C1BFE3-4A78-4EEB-ADCC-425336A9BD08}" type="presParOf" srcId="{99BC48EE-27DC-47D5-A9B8-6E00848FDF3B}" destId="{8FA7026F-8774-40F7-B29F-AAB9B0160B10}" srcOrd="1" destOrd="0" presId="urn:microsoft.com/office/officeart/2008/layout/LinedList"/>
    <dgm:cxn modelId="{1B91DFD6-48A5-4B40-9833-74C83FEBB7FA}" type="presParOf" srcId="{E8977A31-E06F-4052-A9E3-C5B8DFFE930A}" destId="{E19C8858-8887-4CFE-B08E-BF4E115902BB}" srcOrd="8" destOrd="0" presId="urn:microsoft.com/office/officeart/2008/layout/LinedList"/>
    <dgm:cxn modelId="{7C0DEF36-177A-4F57-A3D9-C23B3E6A934F}" type="presParOf" srcId="{E8977A31-E06F-4052-A9E3-C5B8DFFE930A}" destId="{C9572BEE-2DB0-4CEF-8EEE-3AA49F6C3E8C}" srcOrd="9" destOrd="0" presId="urn:microsoft.com/office/officeart/2008/layout/LinedList"/>
    <dgm:cxn modelId="{34206312-9A85-40B6-802E-4B67FA4A515B}" type="presParOf" srcId="{C9572BEE-2DB0-4CEF-8EEE-3AA49F6C3E8C}" destId="{6ABD865F-8753-48B1-A3D5-60BDBBF15B8D}" srcOrd="0" destOrd="0" presId="urn:microsoft.com/office/officeart/2008/layout/LinedList"/>
    <dgm:cxn modelId="{4DBC28B0-4B44-4D97-9E13-2928B67364B4}" type="presParOf" srcId="{C9572BEE-2DB0-4CEF-8EEE-3AA49F6C3E8C}" destId="{D0ED751A-7D8F-49B4-A93D-79C364F0463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939168-10B5-42DF-AC4E-01836FE0B57B}" type="doc">
      <dgm:prSet loTypeId="urn:microsoft.com/office/officeart/2005/8/layout/cycle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7B109F6-9FEA-42EC-92BA-8FB36DCEE24D}">
      <dgm:prSet phldrT="[Текст]" custT="1"/>
      <dgm:spPr/>
      <dgm:t>
        <a:bodyPr/>
        <a:lstStyle/>
        <a:p>
          <a:r>
            <a:rPr lang="ru" sz="1800" dirty="0"/>
            <a:t>Неравное распределение</a:t>
          </a:r>
        </a:p>
      </dgm:t>
    </dgm:pt>
    <dgm:pt modelId="{B9965C7A-922F-481D-BE1F-27C01B88A0D1}" type="parTrans" cxnId="{C5E564F0-C050-4A9A-B014-44D054F71D27}">
      <dgm:prSet/>
      <dgm:spPr/>
      <dgm:t>
        <a:bodyPr/>
        <a:lstStyle/>
        <a:p>
          <a:pPr algn="ctr"/>
          <a:endParaRPr lang="en-US"/>
        </a:p>
      </dgm:t>
    </dgm:pt>
    <dgm:pt modelId="{2FF157C1-F1C8-47B9-8CA3-769F2C30671E}" type="sibTrans" cxnId="{C5E564F0-C050-4A9A-B014-44D054F71D27}">
      <dgm:prSet/>
      <dgm:spPr/>
      <dgm:t>
        <a:bodyPr/>
        <a:lstStyle/>
        <a:p>
          <a:endParaRPr lang="en-US"/>
        </a:p>
      </dgm:t>
    </dgm:pt>
    <dgm:pt modelId="{DC9FFD30-FD54-4074-8C5A-77B41C9B0A09}">
      <dgm:prSet phldrT="[Текст]" custT="1"/>
      <dgm:spPr/>
      <dgm:t>
        <a:bodyPr/>
        <a:lstStyle/>
        <a:p>
          <a:r>
            <a:rPr lang="ru" sz="1800" dirty="0"/>
            <a:t>Влияние на средства к существованию и урожай</a:t>
          </a:r>
        </a:p>
      </dgm:t>
    </dgm:pt>
    <dgm:pt modelId="{835DD9A2-ECCE-436E-92BB-CFF3F7F21013}" type="parTrans" cxnId="{976CD3FC-8448-4FA3-8DF2-D706CD7A7D17}">
      <dgm:prSet/>
      <dgm:spPr/>
      <dgm:t>
        <a:bodyPr/>
        <a:lstStyle/>
        <a:p>
          <a:pPr algn="ctr"/>
          <a:endParaRPr lang="en-US"/>
        </a:p>
      </dgm:t>
    </dgm:pt>
    <dgm:pt modelId="{6671E62F-EF2E-4437-8EDB-E3461F63C492}" type="sibTrans" cxnId="{976CD3FC-8448-4FA3-8DF2-D706CD7A7D17}">
      <dgm:prSet/>
      <dgm:spPr/>
      <dgm:t>
        <a:bodyPr/>
        <a:lstStyle/>
        <a:p>
          <a:endParaRPr lang="en-US"/>
        </a:p>
      </dgm:t>
    </dgm:pt>
    <dgm:pt modelId="{2158252A-DACA-4078-80F8-AEAFB9884C42}">
      <dgm:prSet phldrT="[Текст]" custT="1"/>
      <dgm:spPr/>
      <dgm:t>
        <a:bodyPr/>
        <a:lstStyle/>
        <a:p>
          <a:r>
            <a:rPr lang="ru" sz="1800" dirty="0"/>
            <a:t>Бедность и социальная дифференциация</a:t>
          </a:r>
        </a:p>
      </dgm:t>
    </dgm:pt>
    <dgm:pt modelId="{DB39087A-78C9-4BF7-B81F-2BB0CFC010A8}" type="parTrans" cxnId="{EC378A3C-6BF4-4F7A-818E-508833D6D7AB}">
      <dgm:prSet/>
      <dgm:spPr/>
      <dgm:t>
        <a:bodyPr/>
        <a:lstStyle/>
        <a:p>
          <a:pPr algn="ctr"/>
          <a:endParaRPr lang="en-US"/>
        </a:p>
      </dgm:t>
    </dgm:pt>
    <dgm:pt modelId="{22E66E05-435E-4EFD-8B19-484691AA0D15}" type="sibTrans" cxnId="{EC378A3C-6BF4-4F7A-818E-508833D6D7AB}">
      <dgm:prSet/>
      <dgm:spPr/>
      <dgm:t>
        <a:bodyPr/>
        <a:lstStyle/>
        <a:p>
          <a:endParaRPr lang="en-US"/>
        </a:p>
      </dgm:t>
    </dgm:pt>
    <dgm:pt modelId="{24A434A2-2EA6-46DE-81AC-7BB5639BCC45}">
      <dgm:prSet phldrT="[Текст]" custT="1"/>
      <dgm:spPr/>
      <dgm:t>
        <a:bodyPr/>
        <a:lstStyle/>
        <a:p>
          <a:r>
            <a:rPr lang="ru" sz="1800" dirty="0"/>
            <a:t>Низкая способность адаптироваться к изменению климата</a:t>
          </a:r>
        </a:p>
      </dgm:t>
    </dgm:pt>
    <dgm:pt modelId="{6343DE59-3718-4716-886A-D84060D86CFA}" type="parTrans" cxnId="{0E272E9E-FD6E-41F8-A5E8-18418032041E}">
      <dgm:prSet/>
      <dgm:spPr/>
      <dgm:t>
        <a:bodyPr/>
        <a:lstStyle/>
        <a:p>
          <a:pPr algn="ctr"/>
          <a:endParaRPr lang="en-US"/>
        </a:p>
      </dgm:t>
    </dgm:pt>
    <dgm:pt modelId="{16F53E96-B547-4FC0-8D38-C07584AE6363}" type="sibTrans" cxnId="{0E272E9E-FD6E-41F8-A5E8-18418032041E}">
      <dgm:prSet/>
      <dgm:spPr/>
      <dgm:t>
        <a:bodyPr/>
        <a:lstStyle/>
        <a:p>
          <a:endParaRPr lang="en-US"/>
        </a:p>
      </dgm:t>
    </dgm:pt>
    <dgm:pt modelId="{B45796D9-0A54-4D1D-8DD9-FDC853953B68}">
      <dgm:prSet phldrT="[Текст]" custT="1"/>
      <dgm:spPr/>
      <dgm:t>
        <a:bodyPr/>
        <a:lstStyle/>
        <a:p>
          <a:r>
            <a:rPr lang="ru" sz="1800" dirty="0"/>
            <a:t>Дефицит воды</a:t>
          </a:r>
        </a:p>
      </dgm:t>
    </dgm:pt>
    <dgm:pt modelId="{0C23C4B3-4AEF-44DA-85CE-B32F472A512B}" type="parTrans" cxnId="{8EDBE2B2-5592-4CB0-8385-84FADA189AFA}">
      <dgm:prSet/>
      <dgm:spPr/>
      <dgm:t>
        <a:bodyPr/>
        <a:lstStyle/>
        <a:p>
          <a:pPr algn="ctr"/>
          <a:endParaRPr lang="en-US"/>
        </a:p>
      </dgm:t>
    </dgm:pt>
    <dgm:pt modelId="{F1169B1F-783D-4FAF-97D8-7F8AB7FB5472}" type="sibTrans" cxnId="{8EDBE2B2-5592-4CB0-8385-84FADA189AFA}">
      <dgm:prSet/>
      <dgm:spPr/>
      <dgm:t>
        <a:bodyPr/>
        <a:lstStyle/>
        <a:p>
          <a:endParaRPr lang="en-US"/>
        </a:p>
      </dgm:t>
    </dgm:pt>
    <dgm:pt modelId="{C6BF32DE-63FC-4DF4-A047-C4F78F1F5BC7}" type="pres">
      <dgm:prSet presAssocID="{9A939168-10B5-42DF-AC4E-01836FE0B57B}" presName="cycle" presStyleCnt="0">
        <dgm:presLayoutVars>
          <dgm:dir/>
          <dgm:resizeHandles val="exact"/>
        </dgm:presLayoutVars>
      </dgm:prSet>
      <dgm:spPr/>
    </dgm:pt>
    <dgm:pt modelId="{65EB369E-6CE6-419D-AB0C-D70297CC1655}" type="pres">
      <dgm:prSet presAssocID="{D7B109F6-9FEA-42EC-92BA-8FB36DCEE24D}" presName="dummy" presStyleCnt="0"/>
      <dgm:spPr/>
    </dgm:pt>
    <dgm:pt modelId="{78D6ED81-6BA7-455C-98C0-06070082D92F}" type="pres">
      <dgm:prSet presAssocID="{D7B109F6-9FEA-42EC-92BA-8FB36DCEE24D}" presName="node" presStyleLbl="revTx" presStyleIdx="0" presStyleCnt="5" custScaleX="163885">
        <dgm:presLayoutVars>
          <dgm:bulletEnabled val="1"/>
        </dgm:presLayoutVars>
      </dgm:prSet>
      <dgm:spPr/>
    </dgm:pt>
    <dgm:pt modelId="{2A2E9FDF-5D3B-473D-9F34-C8C60AF77073}" type="pres">
      <dgm:prSet presAssocID="{2FF157C1-F1C8-47B9-8CA3-769F2C30671E}" presName="sibTrans" presStyleLbl="node1" presStyleIdx="0" presStyleCnt="5"/>
      <dgm:spPr/>
    </dgm:pt>
    <dgm:pt modelId="{82B1927D-4E0E-471E-BF58-9455284FDB99}" type="pres">
      <dgm:prSet presAssocID="{DC9FFD30-FD54-4074-8C5A-77B41C9B0A09}" presName="dummy" presStyleCnt="0"/>
      <dgm:spPr/>
    </dgm:pt>
    <dgm:pt modelId="{70F94500-F704-46A9-9550-1B8A9ECAE72C}" type="pres">
      <dgm:prSet presAssocID="{DC9FFD30-FD54-4074-8C5A-77B41C9B0A09}" presName="node" presStyleLbl="revTx" presStyleIdx="1" presStyleCnt="5" custScaleX="205754">
        <dgm:presLayoutVars>
          <dgm:bulletEnabled val="1"/>
        </dgm:presLayoutVars>
      </dgm:prSet>
      <dgm:spPr/>
    </dgm:pt>
    <dgm:pt modelId="{D4AAC95B-A3CE-46E9-B2E3-1C88F3A9D25C}" type="pres">
      <dgm:prSet presAssocID="{6671E62F-EF2E-4437-8EDB-E3461F63C492}" presName="sibTrans" presStyleLbl="node1" presStyleIdx="1" presStyleCnt="5" custLinFactNeighborX="2067" custLinFactNeighborY="4263"/>
      <dgm:spPr/>
    </dgm:pt>
    <dgm:pt modelId="{E2283AC0-E618-4797-A3E1-773FED055E8F}" type="pres">
      <dgm:prSet presAssocID="{2158252A-DACA-4078-80F8-AEAFB9884C42}" presName="dummy" presStyleCnt="0"/>
      <dgm:spPr/>
    </dgm:pt>
    <dgm:pt modelId="{C7B5E49A-D7B2-4ECC-8BAB-AD522DEA8A52}" type="pres">
      <dgm:prSet presAssocID="{2158252A-DACA-4078-80F8-AEAFB9884C42}" presName="node" presStyleLbl="revTx" presStyleIdx="2" presStyleCnt="5" custScaleX="193900" custRadScaleRad="92485" custRadScaleInc="785">
        <dgm:presLayoutVars>
          <dgm:bulletEnabled val="1"/>
        </dgm:presLayoutVars>
      </dgm:prSet>
      <dgm:spPr/>
    </dgm:pt>
    <dgm:pt modelId="{6FB86D7C-C239-4AAA-A235-A3BCD05402CD}" type="pres">
      <dgm:prSet presAssocID="{22E66E05-435E-4EFD-8B19-484691AA0D15}" presName="sibTrans" presStyleLbl="node1" presStyleIdx="2" presStyleCnt="5" custLinFactNeighborX="-2200" custLinFactNeighborY="6291"/>
      <dgm:spPr/>
    </dgm:pt>
    <dgm:pt modelId="{B9B5E901-BADB-4938-9A94-BD39BF783CDF}" type="pres">
      <dgm:prSet presAssocID="{24A434A2-2EA6-46DE-81AC-7BB5639BCC45}" presName="dummy" presStyleCnt="0"/>
      <dgm:spPr/>
    </dgm:pt>
    <dgm:pt modelId="{AE2FCF29-7DAE-4B12-B527-2E32600E1229}" type="pres">
      <dgm:prSet presAssocID="{24A434A2-2EA6-46DE-81AC-7BB5639BCC45}" presName="node" presStyleLbl="revTx" presStyleIdx="3" presStyleCnt="5" custScaleX="165086">
        <dgm:presLayoutVars>
          <dgm:bulletEnabled val="1"/>
        </dgm:presLayoutVars>
      </dgm:prSet>
      <dgm:spPr/>
    </dgm:pt>
    <dgm:pt modelId="{12AE3807-62A4-46BC-AA4A-6B12D5D75DDD}" type="pres">
      <dgm:prSet presAssocID="{16F53E96-B547-4FC0-8D38-C07584AE6363}" presName="sibTrans" presStyleLbl="node1" presStyleIdx="3" presStyleCnt="5"/>
      <dgm:spPr/>
    </dgm:pt>
    <dgm:pt modelId="{3730FEBE-695B-4ADA-81FC-8733B4B4A8C8}" type="pres">
      <dgm:prSet presAssocID="{B45796D9-0A54-4D1D-8DD9-FDC853953B68}" presName="dummy" presStyleCnt="0"/>
      <dgm:spPr/>
    </dgm:pt>
    <dgm:pt modelId="{1E3458EE-3507-4A39-ADE0-573013C3C15C}" type="pres">
      <dgm:prSet presAssocID="{B45796D9-0A54-4D1D-8DD9-FDC853953B68}" presName="node" presStyleLbl="revTx" presStyleIdx="4" presStyleCnt="5">
        <dgm:presLayoutVars>
          <dgm:bulletEnabled val="1"/>
        </dgm:presLayoutVars>
      </dgm:prSet>
      <dgm:spPr/>
    </dgm:pt>
    <dgm:pt modelId="{FB429019-2072-441F-B7D5-593922740E74}" type="pres">
      <dgm:prSet presAssocID="{F1169B1F-783D-4FAF-97D8-7F8AB7FB5472}" presName="sibTrans" presStyleLbl="node1" presStyleIdx="4" presStyleCnt="5"/>
      <dgm:spPr/>
    </dgm:pt>
  </dgm:ptLst>
  <dgm:cxnLst>
    <dgm:cxn modelId="{566AAE11-5D47-487C-B753-95EF446E9571}" type="presOf" srcId="{2158252A-DACA-4078-80F8-AEAFB9884C42}" destId="{C7B5E49A-D7B2-4ECC-8BAB-AD522DEA8A52}" srcOrd="0" destOrd="0" presId="urn:microsoft.com/office/officeart/2005/8/layout/cycle1"/>
    <dgm:cxn modelId="{A94ADD1A-CE00-4959-A07C-FCE669985362}" type="presOf" srcId="{16F53E96-B547-4FC0-8D38-C07584AE6363}" destId="{12AE3807-62A4-46BC-AA4A-6B12D5D75DDD}" srcOrd="0" destOrd="0" presId="urn:microsoft.com/office/officeart/2005/8/layout/cycle1"/>
    <dgm:cxn modelId="{21223622-55F5-48B4-AF7A-88EE295043BF}" type="presOf" srcId="{DC9FFD30-FD54-4074-8C5A-77B41C9B0A09}" destId="{70F94500-F704-46A9-9550-1B8A9ECAE72C}" srcOrd="0" destOrd="0" presId="urn:microsoft.com/office/officeart/2005/8/layout/cycle1"/>
    <dgm:cxn modelId="{AE949327-7F31-4718-B2B9-F81922EFF554}" type="presOf" srcId="{B45796D9-0A54-4D1D-8DD9-FDC853953B68}" destId="{1E3458EE-3507-4A39-ADE0-573013C3C15C}" srcOrd="0" destOrd="0" presId="urn:microsoft.com/office/officeart/2005/8/layout/cycle1"/>
    <dgm:cxn modelId="{9FD85837-C508-430F-88C6-A3C2E344566A}" type="presOf" srcId="{22E66E05-435E-4EFD-8B19-484691AA0D15}" destId="{6FB86D7C-C239-4AAA-A235-A3BCD05402CD}" srcOrd="0" destOrd="0" presId="urn:microsoft.com/office/officeart/2005/8/layout/cycle1"/>
    <dgm:cxn modelId="{BCD3D539-29B0-479E-942D-7A5FE91D791E}" type="presOf" srcId="{2FF157C1-F1C8-47B9-8CA3-769F2C30671E}" destId="{2A2E9FDF-5D3B-473D-9F34-C8C60AF77073}" srcOrd="0" destOrd="0" presId="urn:microsoft.com/office/officeart/2005/8/layout/cycle1"/>
    <dgm:cxn modelId="{EC378A3C-6BF4-4F7A-818E-508833D6D7AB}" srcId="{9A939168-10B5-42DF-AC4E-01836FE0B57B}" destId="{2158252A-DACA-4078-80F8-AEAFB9884C42}" srcOrd="2" destOrd="0" parTransId="{DB39087A-78C9-4BF7-B81F-2BB0CFC010A8}" sibTransId="{22E66E05-435E-4EFD-8B19-484691AA0D15}"/>
    <dgm:cxn modelId="{4D05AB69-5CC8-4BFE-8AB1-50768A4A5453}" type="presOf" srcId="{9A939168-10B5-42DF-AC4E-01836FE0B57B}" destId="{C6BF32DE-63FC-4DF4-A047-C4F78F1F5BC7}" srcOrd="0" destOrd="0" presId="urn:microsoft.com/office/officeart/2005/8/layout/cycle1"/>
    <dgm:cxn modelId="{7993A884-27CC-4F9F-8148-F39921C192A9}" type="presOf" srcId="{F1169B1F-783D-4FAF-97D8-7F8AB7FB5472}" destId="{FB429019-2072-441F-B7D5-593922740E74}" srcOrd="0" destOrd="0" presId="urn:microsoft.com/office/officeart/2005/8/layout/cycle1"/>
    <dgm:cxn modelId="{F5F68B87-959F-4A7F-8052-7D61DD340855}" type="presOf" srcId="{24A434A2-2EA6-46DE-81AC-7BB5639BCC45}" destId="{AE2FCF29-7DAE-4B12-B527-2E32600E1229}" srcOrd="0" destOrd="0" presId="urn:microsoft.com/office/officeart/2005/8/layout/cycle1"/>
    <dgm:cxn modelId="{0E272E9E-FD6E-41F8-A5E8-18418032041E}" srcId="{9A939168-10B5-42DF-AC4E-01836FE0B57B}" destId="{24A434A2-2EA6-46DE-81AC-7BB5639BCC45}" srcOrd="3" destOrd="0" parTransId="{6343DE59-3718-4716-886A-D84060D86CFA}" sibTransId="{16F53E96-B547-4FC0-8D38-C07584AE6363}"/>
    <dgm:cxn modelId="{5CFB01A5-6F9D-4AC4-95E9-D2129DC31467}" type="presOf" srcId="{6671E62F-EF2E-4437-8EDB-E3461F63C492}" destId="{D4AAC95B-A3CE-46E9-B2E3-1C88F3A9D25C}" srcOrd="0" destOrd="0" presId="urn:microsoft.com/office/officeart/2005/8/layout/cycle1"/>
    <dgm:cxn modelId="{8EDBE2B2-5592-4CB0-8385-84FADA189AFA}" srcId="{9A939168-10B5-42DF-AC4E-01836FE0B57B}" destId="{B45796D9-0A54-4D1D-8DD9-FDC853953B68}" srcOrd="4" destOrd="0" parTransId="{0C23C4B3-4AEF-44DA-85CE-B32F472A512B}" sibTransId="{F1169B1F-783D-4FAF-97D8-7F8AB7FB5472}"/>
    <dgm:cxn modelId="{096EF4EC-EAC9-4ED5-AA68-F0FB805FD4B5}" type="presOf" srcId="{D7B109F6-9FEA-42EC-92BA-8FB36DCEE24D}" destId="{78D6ED81-6BA7-455C-98C0-06070082D92F}" srcOrd="0" destOrd="0" presId="urn:microsoft.com/office/officeart/2005/8/layout/cycle1"/>
    <dgm:cxn modelId="{C5E564F0-C050-4A9A-B014-44D054F71D27}" srcId="{9A939168-10B5-42DF-AC4E-01836FE0B57B}" destId="{D7B109F6-9FEA-42EC-92BA-8FB36DCEE24D}" srcOrd="0" destOrd="0" parTransId="{B9965C7A-922F-481D-BE1F-27C01B88A0D1}" sibTransId="{2FF157C1-F1C8-47B9-8CA3-769F2C30671E}"/>
    <dgm:cxn modelId="{976CD3FC-8448-4FA3-8DF2-D706CD7A7D17}" srcId="{9A939168-10B5-42DF-AC4E-01836FE0B57B}" destId="{DC9FFD30-FD54-4074-8C5A-77B41C9B0A09}" srcOrd="1" destOrd="0" parTransId="{835DD9A2-ECCE-436E-92BB-CFF3F7F21013}" sibTransId="{6671E62F-EF2E-4437-8EDB-E3461F63C492}"/>
    <dgm:cxn modelId="{27C407BD-36CD-433E-9348-0F9FF0F074B0}" type="presParOf" srcId="{C6BF32DE-63FC-4DF4-A047-C4F78F1F5BC7}" destId="{65EB369E-6CE6-419D-AB0C-D70297CC1655}" srcOrd="0" destOrd="0" presId="urn:microsoft.com/office/officeart/2005/8/layout/cycle1"/>
    <dgm:cxn modelId="{E60148D5-5FBE-4199-BA77-304E16647881}" type="presParOf" srcId="{C6BF32DE-63FC-4DF4-A047-C4F78F1F5BC7}" destId="{78D6ED81-6BA7-455C-98C0-06070082D92F}" srcOrd="1" destOrd="0" presId="urn:microsoft.com/office/officeart/2005/8/layout/cycle1"/>
    <dgm:cxn modelId="{722244C2-3DB6-4DF9-918A-725FC7BE6984}" type="presParOf" srcId="{C6BF32DE-63FC-4DF4-A047-C4F78F1F5BC7}" destId="{2A2E9FDF-5D3B-473D-9F34-C8C60AF77073}" srcOrd="2" destOrd="0" presId="urn:microsoft.com/office/officeart/2005/8/layout/cycle1"/>
    <dgm:cxn modelId="{C1505788-7FD6-409F-84E3-A65ABD5A8BFE}" type="presParOf" srcId="{C6BF32DE-63FC-4DF4-A047-C4F78F1F5BC7}" destId="{82B1927D-4E0E-471E-BF58-9455284FDB99}" srcOrd="3" destOrd="0" presId="urn:microsoft.com/office/officeart/2005/8/layout/cycle1"/>
    <dgm:cxn modelId="{A3535D32-F811-40AE-A0AE-F47B0F9405C5}" type="presParOf" srcId="{C6BF32DE-63FC-4DF4-A047-C4F78F1F5BC7}" destId="{70F94500-F704-46A9-9550-1B8A9ECAE72C}" srcOrd="4" destOrd="0" presId="urn:microsoft.com/office/officeart/2005/8/layout/cycle1"/>
    <dgm:cxn modelId="{64BC1AEF-188C-4A12-A0CF-D8E9203521B4}" type="presParOf" srcId="{C6BF32DE-63FC-4DF4-A047-C4F78F1F5BC7}" destId="{D4AAC95B-A3CE-46E9-B2E3-1C88F3A9D25C}" srcOrd="5" destOrd="0" presId="urn:microsoft.com/office/officeart/2005/8/layout/cycle1"/>
    <dgm:cxn modelId="{A0500B72-1C6C-4F49-B468-52982AA03205}" type="presParOf" srcId="{C6BF32DE-63FC-4DF4-A047-C4F78F1F5BC7}" destId="{E2283AC0-E618-4797-A3E1-773FED055E8F}" srcOrd="6" destOrd="0" presId="urn:microsoft.com/office/officeart/2005/8/layout/cycle1"/>
    <dgm:cxn modelId="{35E11FE5-2058-4DE2-A81C-DDFB70D8179E}" type="presParOf" srcId="{C6BF32DE-63FC-4DF4-A047-C4F78F1F5BC7}" destId="{C7B5E49A-D7B2-4ECC-8BAB-AD522DEA8A52}" srcOrd="7" destOrd="0" presId="urn:microsoft.com/office/officeart/2005/8/layout/cycle1"/>
    <dgm:cxn modelId="{17EB164A-C411-4473-B469-12E4C71EBB25}" type="presParOf" srcId="{C6BF32DE-63FC-4DF4-A047-C4F78F1F5BC7}" destId="{6FB86D7C-C239-4AAA-A235-A3BCD05402CD}" srcOrd="8" destOrd="0" presId="urn:microsoft.com/office/officeart/2005/8/layout/cycle1"/>
    <dgm:cxn modelId="{2FBA6F6D-C477-458E-BC47-D33D2487A858}" type="presParOf" srcId="{C6BF32DE-63FC-4DF4-A047-C4F78F1F5BC7}" destId="{B9B5E901-BADB-4938-9A94-BD39BF783CDF}" srcOrd="9" destOrd="0" presId="urn:microsoft.com/office/officeart/2005/8/layout/cycle1"/>
    <dgm:cxn modelId="{1C2D1C83-397C-4057-AD6F-BBAA03FAA069}" type="presParOf" srcId="{C6BF32DE-63FC-4DF4-A047-C4F78F1F5BC7}" destId="{AE2FCF29-7DAE-4B12-B527-2E32600E1229}" srcOrd="10" destOrd="0" presId="urn:microsoft.com/office/officeart/2005/8/layout/cycle1"/>
    <dgm:cxn modelId="{3284C75D-1287-4293-9649-86219EF83E72}" type="presParOf" srcId="{C6BF32DE-63FC-4DF4-A047-C4F78F1F5BC7}" destId="{12AE3807-62A4-46BC-AA4A-6B12D5D75DDD}" srcOrd="11" destOrd="0" presId="urn:microsoft.com/office/officeart/2005/8/layout/cycle1"/>
    <dgm:cxn modelId="{87268E19-70C7-4247-BE6B-49C7F00DCE20}" type="presParOf" srcId="{C6BF32DE-63FC-4DF4-A047-C4F78F1F5BC7}" destId="{3730FEBE-695B-4ADA-81FC-8733B4B4A8C8}" srcOrd="12" destOrd="0" presId="urn:microsoft.com/office/officeart/2005/8/layout/cycle1"/>
    <dgm:cxn modelId="{5B40AAF8-14DD-4511-A0FD-65BC4E3606B1}" type="presParOf" srcId="{C6BF32DE-63FC-4DF4-A047-C4F78F1F5BC7}" destId="{1E3458EE-3507-4A39-ADE0-573013C3C15C}" srcOrd="13" destOrd="0" presId="urn:microsoft.com/office/officeart/2005/8/layout/cycle1"/>
    <dgm:cxn modelId="{188E7746-5A81-4C27-9344-6282555E0C02}" type="presParOf" srcId="{C6BF32DE-63FC-4DF4-A047-C4F78F1F5BC7}" destId="{FB429019-2072-441F-B7D5-593922740E74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DC14B3-D48C-4DAF-91E7-D4D84ED944BA}" type="doc">
      <dgm:prSet loTypeId="urn:microsoft.com/office/officeart/2005/8/layout/pyramid2" loCatId="list" qsTypeId="urn:microsoft.com/office/officeart/2005/8/quickstyle/simple1" qsCatId="simple" csTypeId="urn:microsoft.com/office/officeart/2005/8/colors/accent5_2" csCatId="accent5" phldr="1"/>
      <dgm:spPr/>
    </dgm:pt>
    <dgm:pt modelId="{1E511EA7-F9A7-4000-B826-F0E071A6EF48}">
      <dgm:prSet phldrT="[Текст]" custT="1"/>
      <dgm:spPr/>
      <dgm:t>
        <a:bodyPr/>
        <a:lstStyle/>
        <a:p>
          <a:pPr algn="l"/>
          <a:r>
            <a:rPr lang="ru" sz="1000" b="0" dirty="0"/>
            <a:t>1. </a:t>
          </a:r>
          <a:r>
            <a:rPr lang="ru" sz="1000" b="1" dirty="0"/>
            <a:t>Долгосрочное и краткосрочное планирование </a:t>
          </a:r>
          <a:r>
            <a:rPr lang="ru" sz="1000" b="0" dirty="0"/>
            <a:t>для всех бассейнов и крупных водных систем.</a:t>
          </a:r>
          <a:endParaRPr lang="ru-RU" sz="1000" b="0" dirty="0"/>
        </a:p>
        <a:p>
          <a:pPr algn="l"/>
          <a:r>
            <a:rPr lang="ru" sz="1000" b="0" dirty="0"/>
            <a:t>2. Соглашение или конвенция о трансграничных водных системах, реках с механизмами </a:t>
          </a:r>
          <a:r>
            <a:rPr lang="ru" sz="1000" b="1" dirty="0"/>
            <a:t>распределения/разделения воды </a:t>
          </a:r>
          <a:endParaRPr lang="en-US" sz="1000" b="1" dirty="0"/>
        </a:p>
      </dgm:t>
    </dgm:pt>
    <dgm:pt modelId="{45184DE4-E513-48A4-B0E8-588BA99E7473}" type="parTrans" cxnId="{F4F1D892-177F-49CA-98E6-02A3010C66CB}">
      <dgm:prSet/>
      <dgm:spPr/>
      <dgm:t>
        <a:bodyPr/>
        <a:lstStyle/>
        <a:p>
          <a:endParaRPr lang="en-US"/>
        </a:p>
      </dgm:t>
    </dgm:pt>
    <dgm:pt modelId="{DA239CDA-19CB-42CD-A801-161867BFC61A}" type="sibTrans" cxnId="{F4F1D892-177F-49CA-98E6-02A3010C66CB}">
      <dgm:prSet/>
      <dgm:spPr/>
      <dgm:t>
        <a:bodyPr/>
        <a:lstStyle/>
        <a:p>
          <a:endParaRPr lang="en-US"/>
        </a:p>
      </dgm:t>
    </dgm:pt>
    <dgm:pt modelId="{EC2884FE-0AD3-41D8-846D-515ABE7B8022}">
      <dgm:prSet phldrT="[Текст]" custT="1"/>
      <dgm:spPr/>
      <dgm:t>
        <a:bodyPr/>
        <a:lstStyle/>
        <a:p>
          <a:pPr algn="l"/>
          <a:endParaRPr lang="en-US" sz="1000" dirty="0"/>
        </a:p>
        <a:p>
          <a:pPr algn="l"/>
          <a:r>
            <a:rPr lang="ru" sz="1000" dirty="0"/>
            <a:t>1. Внедрение </a:t>
          </a:r>
          <a:r>
            <a:rPr lang="ru" sz="1000" b="1" dirty="0"/>
            <a:t>прав на воду и рыночных инструментов </a:t>
          </a:r>
          <a:r>
            <a:rPr lang="ru" sz="1000" dirty="0"/>
            <a:t>в водном секторе</a:t>
          </a:r>
        </a:p>
        <a:p>
          <a:pPr algn="l"/>
          <a:r>
            <a:rPr lang="ru" sz="1000" dirty="0"/>
            <a:t>2. </a:t>
          </a:r>
          <a:r>
            <a:rPr lang="ru-RU" sz="1000" b="1" dirty="0"/>
            <a:t>И</a:t>
          </a:r>
          <a:r>
            <a:rPr lang="ru" sz="1000" b="1" dirty="0"/>
            <a:t>нформирование общественности, образование </a:t>
          </a:r>
          <a:r>
            <a:rPr lang="ru" sz="1000" dirty="0"/>
            <a:t>и участие заинтересованных сторон </a:t>
          </a:r>
        </a:p>
        <a:p>
          <a:pPr algn="ctr"/>
          <a:endParaRPr lang="en-US" sz="600" dirty="0"/>
        </a:p>
      </dgm:t>
    </dgm:pt>
    <dgm:pt modelId="{BE69B916-EA6E-4DBB-A26A-456B71F17F5F}" type="parTrans" cxnId="{3F1AB44A-E0EB-4324-B14D-A5456B8F7423}">
      <dgm:prSet/>
      <dgm:spPr/>
      <dgm:t>
        <a:bodyPr/>
        <a:lstStyle/>
        <a:p>
          <a:endParaRPr lang="en-US"/>
        </a:p>
      </dgm:t>
    </dgm:pt>
    <dgm:pt modelId="{021B17BC-68FD-4909-9FA5-0B90E8A30BCD}" type="sibTrans" cxnId="{3F1AB44A-E0EB-4324-B14D-A5456B8F7423}">
      <dgm:prSet/>
      <dgm:spPr/>
      <dgm:t>
        <a:bodyPr/>
        <a:lstStyle/>
        <a:p>
          <a:endParaRPr lang="en-US"/>
        </a:p>
      </dgm:t>
    </dgm:pt>
    <dgm:pt modelId="{33530420-B5D8-4927-99E1-0C94D21B77A0}">
      <dgm:prSet phldrT="[Текст]" custT="1"/>
      <dgm:spPr/>
      <dgm:t>
        <a:bodyPr/>
        <a:lstStyle/>
        <a:p>
          <a:pPr algn="ctr"/>
          <a:r>
            <a:rPr lang="ru" sz="1000" dirty="0"/>
            <a:t> </a:t>
          </a:r>
          <a:endParaRPr lang="en-US" sz="1000" dirty="0"/>
        </a:p>
        <a:p>
          <a:pPr algn="l"/>
          <a:r>
            <a:rPr lang="ru" sz="1000" dirty="0"/>
            <a:t>1. </a:t>
          </a:r>
          <a:r>
            <a:rPr lang="ru" sz="1000" b="1" dirty="0"/>
            <a:t>Автоматизация и цифровизация </a:t>
          </a:r>
          <a:r>
            <a:rPr lang="ru" sz="1000" dirty="0"/>
            <a:t>планирования, управления и распределения водных ресурсов.</a:t>
          </a:r>
        </a:p>
        <a:p>
          <a:pPr algn="l"/>
          <a:r>
            <a:rPr lang="ru" sz="1000" dirty="0"/>
            <a:t>2. Управление </a:t>
          </a:r>
          <a:r>
            <a:rPr lang="ru" sz="1000" b="1" dirty="0"/>
            <a:t>водными ресурсами в пределах бассейнов, снижение административного вмешательства </a:t>
          </a:r>
          <a:r>
            <a:rPr lang="ru" sz="1000" dirty="0"/>
            <a:t>в водохозяйственное планирование, распределение</a:t>
          </a:r>
          <a:endParaRPr lang="ru-RU" sz="1000" dirty="0"/>
        </a:p>
        <a:p>
          <a:pPr algn="ctr"/>
          <a:endParaRPr lang="ru-RU" sz="600" dirty="0"/>
        </a:p>
      </dgm:t>
    </dgm:pt>
    <dgm:pt modelId="{CAB025B1-B144-407D-894A-EF3C7BCEFE9F}" type="parTrans" cxnId="{9E2D0D08-A833-485A-B289-FD50B69E027D}">
      <dgm:prSet/>
      <dgm:spPr/>
      <dgm:t>
        <a:bodyPr/>
        <a:lstStyle/>
        <a:p>
          <a:endParaRPr lang="en-US"/>
        </a:p>
      </dgm:t>
    </dgm:pt>
    <dgm:pt modelId="{B729E48F-20FE-4F21-AEA4-3150AE3FDDCD}" type="sibTrans" cxnId="{9E2D0D08-A833-485A-B289-FD50B69E027D}">
      <dgm:prSet/>
      <dgm:spPr/>
      <dgm:t>
        <a:bodyPr/>
        <a:lstStyle/>
        <a:p>
          <a:endParaRPr lang="en-US"/>
        </a:p>
      </dgm:t>
    </dgm:pt>
    <dgm:pt modelId="{B747914F-8B00-463D-8A39-EF43B45CD461}" type="pres">
      <dgm:prSet presAssocID="{63DC14B3-D48C-4DAF-91E7-D4D84ED944BA}" presName="compositeShape" presStyleCnt="0">
        <dgm:presLayoutVars>
          <dgm:dir/>
          <dgm:resizeHandles/>
        </dgm:presLayoutVars>
      </dgm:prSet>
      <dgm:spPr/>
    </dgm:pt>
    <dgm:pt modelId="{5587A31B-8C8F-49A8-B8D0-6EA1C6BA2470}" type="pres">
      <dgm:prSet presAssocID="{63DC14B3-D48C-4DAF-91E7-D4D84ED944BA}" presName="pyramid" presStyleLbl="node1" presStyleIdx="0" presStyleCnt="1"/>
      <dgm:spPr/>
    </dgm:pt>
    <dgm:pt modelId="{26FAD881-DC74-46F0-A555-A0BC9D6937EE}" type="pres">
      <dgm:prSet presAssocID="{63DC14B3-D48C-4DAF-91E7-D4D84ED944BA}" presName="theList" presStyleCnt="0"/>
      <dgm:spPr/>
    </dgm:pt>
    <dgm:pt modelId="{1DA44E68-C467-4D23-B092-77A8167E0BB4}" type="pres">
      <dgm:prSet presAssocID="{1E511EA7-F9A7-4000-B826-F0E071A6EF48}" presName="aNode" presStyleLbl="fgAcc1" presStyleIdx="0" presStyleCnt="3" custScaleX="114641">
        <dgm:presLayoutVars>
          <dgm:bulletEnabled val="1"/>
        </dgm:presLayoutVars>
      </dgm:prSet>
      <dgm:spPr/>
    </dgm:pt>
    <dgm:pt modelId="{F5D611B8-5C0F-4808-B89F-5D2F1EE9E084}" type="pres">
      <dgm:prSet presAssocID="{1E511EA7-F9A7-4000-B826-F0E071A6EF48}" presName="aSpace" presStyleCnt="0"/>
      <dgm:spPr/>
    </dgm:pt>
    <dgm:pt modelId="{BC34C003-B2F1-4BF8-B1DF-50DFA80ED787}" type="pres">
      <dgm:prSet presAssocID="{EC2884FE-0AD3-41D8-846D-515ABE7B8022}" presName="aNode" presStyleLbl="fgAcc1" presStyleIdx="1" presStyleCnt="3" custScaleX="118097" custScaleY="88261">
        <dgm:presLayoutVars>
          <dgm:bulletEnabled val="1"/>
        </dgm:presLayoutVars>
      </dgm:prSet>
      <dgm:spPr/>
    </dgm:pt>
    <dgm:pt modelId="{14BF3B1C-AF7E-4353-A0F9-F858E2BCFA71}" type="pres">
      <dgm:prSet presAssocID="{EC2884FE-0AD3-41D8-846D-515ABE7B8022}" presName="aSpace" presStyleCnt="0"/>
      <dgm:spPr/>
    </dgm:pt>
    <dgm:pt modelId="{66252292-1080-4CC7-A3FC-E750B3DF3A30}" type="pres">
      <dgm:prSet presAssocID="{33530420-B5D8-4927-99E1-0C94D21B77A0}" presName="aNode" presStyleLbl="fgAcc1" presStyleIdx="2" presStyleCnt="3" custScaleX="116369" custScaleY="140023">
        <dgm:presLayoutVars>
          <dgm:bulletEnabled val="1"/>
        </dgm:presLayoutVars>
      </dgm:prSet>
      <dgm:spPr/>
    </dgm:pt>
    <dgm:pt modelId="{3A4BB8E7-D38A-46D4-9562-CBFED067B9E8}" type="pres">
      <dgm:prSet presAssocID="{33530420-B5D8-4927-99E1-0C94D21B77A0}" presName="aSpace" presStyleCnt="0"/>
      <dgm:spPr/>
    </dgm:pt>
  </dgm:ptLst>
  <dgm:cxnLst>
    <dgm:cxn modelId="{9E2D0D08-A833-485A-B289-FD50B69E027D}" srcId="{63DC14B3-D48C-4DAF-91E7-D4D84ED944BA}" destId="{33530420-B5D8-4927-99E1-0C94D21B77A0}" srcOrd="2" destOrd="0" parTransId="{CAB025B1-B144-407D-894A-EF3C7BCEFE9F}" sibTransId="{B729E48F-20FE-4F21-AEA4-3150AE3FDDCD}"/>
    <dgm:cxn modelId="{E9D87E1B-A795-4CBD-A1CB-10D19AD4EC5F}" type="presOf" srcId="{1E511EA7-F9A7-4000-B826-F0E071A6EF48}" destId="{1DA44E68-C467-4D23-B092-77A8167E0BB4}" srcOrd="0" destOrd="0" presId="urn:microsoft.com/office/officeart/2005/8/layout/pyramid2"/>
    <dgm:cxn modelId="{66907460-2A58-41CA-AB48-0F6EA4792E67}" type="presOf" srcId="{33530420-B5D8-4927-99E1-0C94D21B77A0}" destId="{66252292-1080-4CC7-A3FC-E750B3DF3A30}" srcOrd="0" destOrd="0" presId="urn:microsoft.com/office/officeart/2005/8/layout/pyramid2"/>
    <dgm:cxn modelId="{F9ACAE44-671D-41A0-B8DA-1A8F14F0F5EC}" type="presOf" srcId="{63DC14B3-D48C-4DAF-91E7-D4D84ED944BA}" destId="{B747914F-8B00-463D-8A39-EF43B45CD461}" srcOrd="0" destOrd="0" presId="urn:microsoft.com/office/officeart/2005/8/layout/pyramid2"/>
    <dgm:cxn modelId="{3F1AB44A-E0EB-4324-B14D-A5456B8F7423}" srcId="{63DC14B3-D48C-4DAF-91E7-D4D84ED944BA}" destId="{EC2884FE-0AD3-41D8-846D-515ABE7B8022}" srcOrd="1" destOrd="0" parTransId="{BE69B916-EA6E-4DBB-A26A-456B71F17F5F}" sibTransId="{021B17BC-68FD-4909-9FA5-0B90E8A30BCD}"/>
    <dgm:cxn modelId="{BAAD2B58-2CCD-41DC-9ED6-A966E48D9BD0}" type="presOf" srcId="{EC2884FE-0AD3-41D8-846D-515ABE7B8022}" destId="{BC34C003-B2F1-4BF8-B1DF-50DFA80ED787}" srcOrd="0" destOrd="0" presId="urn:microsoft.com/office/officeart/2005/8/layout/pyramid2"/>
    <dgm:cxn modelId="{F4F1D892-177F-49CA-98E6-02A3010C66CB}" srcId="{63DC14B3-D48C-4DAF-91E7-D4D84ED944BA}" destId="{1E511EA7-F9A7-4000-B826-F0E071A6EF48}" srcOrd="0" destOrd="0" parTransId="{45184DE4-E513-48A4-B0E8-588BA99E7473}" sibTransId="{DA239CDA-19CB-42CD-A801-161867BFC61A}"/>
    <dgm:cxn modelId="{2061A98B-E338-47E9-82DA-71246710CB1B}" type="presParOf" srcId="{B747914F-8B00-463D-8A39-EF43B45CD461}" destId="{5587A31B-8C8F-49A8-B8D0-6EA1C6BA2470}" srcOrd="0" destOrd="0" presId="urn:microsoft.com/office/officeart/2005/8/layout/pyramid2"/>
    <dgm:cxn modelId="{41F07A91-B07F-4BDC-8343-A3C99801DACE}" type="presParOf" srcId="{B747914F-8B00-463D-8A39-EF43B45CD461}" destId="{26FAD881-DC74-46F0-A555-A0BC9D6937EE}" srcOrd="1" destOrd="0" presId="urn:microsoft.com/office/officeart/2005/8/layout/pyramid2"/>
    <dgm:cxn modelId="{0ABEBCB4-5CA5-4383-A60A-7C70763D2FAE}" type="presParOf" srcId="{26FAD881-DC74-46F0-A555-A0BC9D6937EE}" destId="{1DA44E68-C467-4D23-B092-77A8167E0BB4}" srcOrd="0" destOrd="0" presId="urn:microsoft.com/office/officeart/2005/8/layout/pyramid2"/>
    <dgm:cxn modelId="{A5826336-1465-420F-A143-DE2271EF5491}" type="presParOf" srcId="{26FAD881-DC74-46F0-A555-A0BC9D6937EE}" destId="{F5D611B8-5C0F-4808-B89F-5D2F1EE9E084}" srcOrd="1" destOrd="0" presId="urn:microsoft.com/office/officeart/2005/8/layout/pyramid2"/>
    <dgm:cxn modelId="{2B64CFB5-1CD7-4089-95C5-9BC61B8B6B27}" type="presParOf" srcId="{26FAD881-DC74-46F0-A555-A0BC9D6937EE}" destId="{BC34C003-B2F1-4BF8-B1DF-50DFA80ED787}" srcOrd="2" destOrd="0" presId="urn:microsoft.com/office/officeart/2005/8/layout/pyramid2"/>
    <dgm:cxn modelId="{7BE17411-8DCE-42BF-ADC7-689478061180}" type="presParOf" srcId="{26FAD881-DC74-46F0-A555-A0BC9D6937EE}" destId="{14BF3B1C-AF7E-4353-A0F9-F858E2BCFA71}" srcOrd="3" destOrd="0" presId="urn:microsoft.com/office/officeart/2005/8/layout/pyramid2"/>
    <dgm:cxn modelId="{867B65E2-B0B5-4F46-9B38-0C07465D51F5}" type="presParOf" srcId="{26FAD881-DC74-46F0-A555-A0BC9D6937EE}" destId="{66252292-1080-4CC7-A3FC-E750B3DF3A30}" srcOrd="4" destOrd="0" presId="urn:microsoft.com/office/officeart/2005/8/layout/pyramid2"/>
    <dgm:cxn modelId="{61EEF634-2B2A-482E-842E-77C31DA9912E}" type="presParOf" srcId="{26FAD881-DC74-46F0-A555-A0BC9D6937EE}" destId="{3A4BB8E7-D38A-46D4-9562-CBFED067B9E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E7AD1-53A1-4EEF-9468-DE6F9694A2F7}">
      <dsp:nvSpPr>
        <dsp:cNvPr id="0" name=""/>
        <dsp:cNvSpPr/>
      </dsp:nvSpPr>
      <dsp:spPr>
        <a:xfrm>
          <a:off x="1767078" y="0"/>
          <a:ext cx="4352544" cy="4352544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17A6DF-64F6-4D81-A4B5-469B29BD83D9}">
      <dsp:nvSpPr>
        <dsp:cNvPr id="0" name=""/>
        <dsp:cNvSpPr/>
      </dsp:nvSpPr>
      <dsp:spPr>
        <a:xfrm>
          <a:off x="2180569" y="413491"/>
          <a:ext cx="1697492" cy="169749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000" kern="1200" dirty="0"/>
            <a:t>В странах Центральной Азии наблюдались гораздо </a:t>
          </a:r>
          <a:r>
            <a:rPr lang="ru" sz="1000" b="1" kern="1200" dirty="0"/>
            <a:t>более высокие темпы роста температуры </a:t>
          </a:r>
          <a:r>
            <a:rPr lang="ru" sz="1000" kern="1200" dirty="0"/>
            <a:t>по сравнению со средними мировыми показателями за последние сто лет</a:t>
          </a:r>
        </a:p>
      </dsp:txBody>
      <dsp:txXfrm>
        <a:off x="2263434" y="496356"/>
        <a:ext cx="1531762" cy="1531762"/>
      </dsp:txXfrm>
    </dsp:sp>
    <dsp:sp modelId="{34EFE7B2-71D3-4B64-9BAA-C3C0E052FAC1}">
      <dsp:nvSpPr>
        <dsp:cNvPr id="0" name=""/>
        <dsp:cNvSpPr/>
      </dsp:nvSpPr>
      <dsp:spPr>
        <a:xfrm>
          <a:off x="4008638" y="413491"/>
          <a:ext cx="1697492" cy="1697492"/>
        </a:xfrm>
        <a:prstGeom prst="roundRect">
          <a:avLst/>
        </a:prstGeom>
        <a:solidFill>
          <a:schemeClr val="accent5">
            <a:hueOff val="-92509"/>
            <a:satOff val="-8842"/>
            <a:lumOff val="-88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000" kern="1200" dirty="0"/>
            <a:t>Страны Центральной Азии сообщают об увеличении частоты неблагоприятных </a:t>
          </a:r>
          <a:r>
            <a:rPr lang="ru" sz="1000" b="1" kern="1200" dirty="0"/>
            <a:t>стихийных бедствий </a:t>
          </a:r>
          <a:r>
            <a:rPr lang="ru" sz="1000" kern="1200" dirty="0"/>
            <a:t>широкого спектра</a:t>
          </a:r>
        </a:p>
      </dsp:txBody>
      <dsp:txXfrm>
        <a:off x="4091503" y="496356"/>
        <a:ext cx="1531762" cy="1531762"/>
      </dsp:txXfrm>
    </dsp:sp>
    <dsp:sp modelId="{FF314C34-F7F5-442F-BFB3-00881C075A15}">
      <dsp:nvSpPr>
        <dsp:cNvPr id="0" name=""/>
        <dsp:cNvSpPr/>
      </dsp:nvSpPr>
      <dsp:spPr>
        <a:xfrm>
          <a:off x="2180569" y="2241560"/>
          <a:ext cx="1697492" cy="1697492"/>
        </a:xfrm>
        <a:prstGeom prst="roundRect">
          <a:avLst/>
        </a:prstGeom>
        <a:solidFill>
          <a:schemeClr val="accent5">
            <a:hueOff val="-185018"/>
            <a:satOff val="-17685"/>
            <a:lumOff val="-177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000" kern="1200" dirty="0"/>
            <a:t>Величина будущего </a:t>
          </a:r>
          <a:r>
            <a:rPr lang="ru" sz="1000" b="1" kern="1200" dirty="0"/>
            <a:t>повышения температуры и сдвигов в</a:t>
          </a:r>
          <a:r>
            <a:rPr lang="en-US" sz="1000" b="1" kern="1200" dirty="0"/>
            <a:t> </a:t>
          </a:r>
          <a:r>
            <a:rPr lang="kk-KZ" sz="1000" b="1" kern="1200" dirty="0"/>
            <a:t>режимах</a:t>
          </a:r>
          <a:r>
            <a:rPr lang="en-US" sz="1000" b="1" kern="1200" dirty="0"/>
            <a:t> </a:t>
          </a:r>
          <a:r>
            <a:rPr lang="ru" sz="1000" b="1" kern="1200" dirty="0"/>
            <a:t> осадков</a:t>
          </a:r>
          <a:r>
            <a:rPr lang="ru" sz="1000" kern="1200" dirty="0"/>
            <a:t> в регионе, вероятно, превысят масштабы наблюдаемых исторических изменений</a:t>
          </a:r>
        </a:p>
      </dsp:txBody>
      <dsp:txXfrm>
        <a:off x="2263434" y="2324425"/>
        <a:ext cx="1531762" cy="1531762"/>
      </dsp:txXfrm>
    </dsp:sp>
    <dsp:sp modelId="{25E3FB41-5496-4044-A0B0-2DD83EAD51F9}">
      <dsp:nvSpPr>
        <dsp:cNvPr id="0" name=""/>
        <dsp:cNvSpPr/>
      </dsp:nvSpPr>
      <dsp:spPr>
        <a:xfrm>
          <a:off x="4008638" y="2241560"/>
          <a:ext cx="1697492" cy="1697492"/>
        </a:xfrm>
        <a:prstGeom prst="roundRect">
          <a:avLst/>
        </a:prstGeom>
        <a:solidFill>
          <a:schemeClr val="accent5">
            <a:hueOff val="-277527"/>
            <a:satOff val="-26527"/>
            <a:lumOff val="-266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000" kern="1200" dirty="0"/>
            <a:t>Климатические изменения в регионе вызовут </a:t>
          </a:r>
          <a:r>
            <a:rPr lang="ru" sz="1000" b="1" kern="1200" dirty="0"/>
            <a:t>существенные изменения годового объема и сезонного режима </a:t>
          </a:r>
          <a:r>
            <a:rPr lang="ru" sz="1000" kern="1200" dirty="0"/>
            <a:t>стока рек</a:t>
          </a:r>
        </a:p>
      </dsp:txBody>
      <dsp:txXfrm>
        <a:off x="4091503" y="2324425"/>
        <a:ext cx="1531762" cy="15317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FCC6E-30CA-4D86-BB3D-A65CE1B6E795}">
      <dsp:nvSpPr>
        <dsp:cNvPr id="0" name=""/>
        <dsp:cNvSpPr/>
      </dsp:nvSpPr>
      <dsp:spPr>
        <a:xfrm>
          <a:off x="0" y="531"/>
          <a:ext cx="78867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C2835-7874-4642-9D39-47F800290FB9}">
      <dsp:nvSpPr>
        <dsp:cNvPr id="0" name=""/>
        <dsp:cNvSpPr/>
      </dsp:nvSpPr>
      <dsp:spPr>
        <a:xfrm>
          <a:off x="0" y="531"/>
          <a:ext cx="78867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700" b="1" i="0" kern="1200" baseline="0" dirty="0"/>
            <a:t>Экологические вызовы</a:t>
          </a:r>
          <a:r>
            <a:rPr lang="ru" sz="1700" i="0" kern="1200" baseline="0" dirty="0"/>
            <a:t>, снижение риска бедствий, продовольственная безопасность</a:t>
          </a:r>
          <a:endParaRPr lang="en-US" sz="1700" kern="1200" dirty="0"/>
        </a:p>
      </dsp:txBody>
      <dsp:txXfrm>
        <a:off x="0" y="531"/>
        <a:ext cx="7886700" cy="870055"/>
      </dsp:txXfrm>
    </dsp:sp>
    <dsp:sp modelId="{0E3727F6-C2D6-433F-A846-A5A33D413E70}">
      <dsp:nvSpPr>
        <dsp:cNvPr id="0" name=""/>
        <dsp:cNvSpPr/>
      </dsp:nvSpPr>
      <dsp:spPr>
        <a:xfrm>
          <a:off x="0" y="870586"/>
          <a:ext cx="7886700" cy="0"/>
        </a:xfrm>
        <a:prstGeom prst="line">
          <a:avLst/>
        </a:prstGeom>
        <a:solidFill>
          <a:schemeClr val="accent5">
            <a:hueOff val="-69382"/>
            <a:satOff val="-6632"/>
            <a:lumOff val="-6667"/>
            <a:alphaOff val="0"/>
          </a:schemeClr>
        </a:solidFill>
        <a:ln w="25400" cap="flat" cmpd="sng" algn="ctr">
          <a:solidFill>
            <a:schemeClr val="accent5">
              <a:hueOff val="-69382"/>
              <a:satOff val="-6632"/>
              <a:lumOff val="-6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73CF1E-7B7F-448A-9A62-4A2ACBC64BBC}">
      <dsp:nvSpPr>
        <dsp:cNvPr id="0" name=""/>
        <dsp:cNvSpPr/>
      </dsp:nvSpPr>
      <dsp:spPr>
        <a:xfrm>
          <a:off x="0" y="870586"/>
          <a:ext cx="78867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700" i="0" kern="1200" baseline="0" dirty="0"/>
            <a:t>Развитие </a:t>
          </a:r>
          <a:r>
            <a:rPr lang="ru" sz="1700" b="1" i="0" kern="1200" baseline="0" dirty="0"/>
            <a:t>устойчивого транспорта</a:t>
          </a:r>
          <a:r>
            <a:rPr lang="ru" sz="1700" i="0" kern="1200" baseline="0" dirty="0"/>
            <a:t>, сохранение экосистем</a:t>
          </a:r>
          <a:endParaRPr lang="en-US" sz="1700" kern="1200" dirty="0"/>
        </a:p>
      </dsp:txBody>
      <dsp:txXfrm>
        <a:off x="0" y="870586"/>
        <a:ext cx="7886700" cy="870055"/>
      </dsp:txXfrm>
    </dsp:sp>
    <dsp:sp modelId="{D9370A2B-2678-472C-9337-BC24F020FAC8}">
      <dsp:nvSpPr>
        <dsp:cNvPr id="0" name=""/>
        <dsp:cNvSpPr/>
      </dsp:nvSpPr>
      <dsp:spPr>
        <a:xfrm>
          <a:off x="0" y="1740641"/>
          <a:ext cx="7886700" cy="0"/>
        </a:xfrm>
        <a:prstGeom prst="line">
          <a:avLst/>
        </a:prstGeom>
        <a:solidFill>
          <a:schemeClr val="accent5">
            <a:hueOff val="-138764"/>
            <a:satOff val="-13263"/>
            <a:lumOff val="-13334"/>
            <a:alphaOff val="0"/>
          </a:schemeClr>
        </a:solidFill>
        <a:ln w="25400" cap="flat" cmpd="sng" algn="ctr">
          <a:solidFill>
            <a:schemeClr val="accent5">
              <a:hueOff val="-138764"/>
              <a:satOff val="-13263"/>
              <a:lumOff val="-133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C9084F-7816-44B4-A4CC-5E691C5DD58C}">
      <dsp:nvSpPr>
        <dsp:cNvPr id="0" name=""/>
        <dsp:cNvSpPr/>
      </dsp:nvSpPr>
      <dsp:spPr>
        <a:xfrm>
          <a:off x="0" y="1740641"/>
          <a:ext cx="78867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Воздействие изменения климата и охват </a:t>
          </a:r>
          <a:r>
            <a:rPr lang="ru-RU" sz="1700" b="1" kern="1200" dirty="0"/>
            <a:t>наиболее уязвимых секторов, </a:t>
          </a:r>
          <a:r>
            <a:rPr lang="ru-RU" sz="1700" kern="1200" dirty="0"/>
            <a:t>экономически эффективное и экологически устойчивое управление водными ресурсами</a:t>
          </a:r>
          <a:endParaRPr lang="en-US" sz="1700" kern="1200" dirty="0"/>
        </a:p>
      </dsp:txBody>
      <dsp:txXfrm>
        <a:off x="0" y="1740641"/>
        <a:ext cx="7886700" cy="870055"/>
      </dsp:txXfrm>
    </dsp:sp>
    <dsp:sp modelId="{6FC838DC-DAF1-41FD-BDB5-CED70938D70C}">
      <dsp:nvSpPr>
        <dsp:cNvPr id="0" name=""/>
        <dsp:cNvSpPr/>
      </dsp:nvSpPr>
      <dsp:spPr>
        <a:xfrm>
          <a:off x="0" y="2610696"/>
          <a:ext cx="7886700" cy="0"/>
        </a:xfrm>
        <a:prstGeom prst="line">
          <a:avLst/>
        </a:prstGeom>
        <a:solidFill>
          <a:schemeClr val="accent5">
            <a:hueOff val="-208146"/>
            <a:satOff val="-19895"/>
            <a:lumOff val="-20001"/>
            <a:alphaOff val="0"/>
          </a:schemeClr>
        </a:solidFill>
        <a:ln w="25400" cap="flat" cmpd="sng" algn="ctr">
          <a:solidFill>
            <a:schemeClr val="accent5">
              <a:hueOff val="-208146"/>
              <a:satOff val="-19895"/>
              <a:lumOff val="-20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76B9D3-05C7-472D-BDA3-B00E8C3CA130}">
      <dsp:nvSpPr>
        <dsp:cNvPr id="0" name=""/>
        <dsp:cNvSpPr/>
      </dsp:nvSpPr>
      <dsp:spPr>
        <a:xfrm>
          <a:off x="0" y="2610696"/>
          <a:ext cx="78867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700" b="1" i="0" kern="1200" baseline="0" dirty="0"/>
            <a:t>Вода, сельское хозяйство</a:t>
          </a:r>
          <a:r>
            <a:rPr lang="ru" sz="1700" b="0" i="0" kern="1200" baseline="0" dirty="0"/>
            <a:t>, почва и земельные ресурсы, экосистемы</a:t>
          </a:r>
          <a:endParaRPr lang="en-US" sz="1700" b="0" kern="1200" dirty="0"/>
        </a:p>
      </dsp:txBody>
      <dsp:txXfrm>
        <a:off x="0" y="2610696"/>
        <a:ext cx="7886700" cy="870055"/>
      </dsp:txXfrm>
    </dsp:sp>
    <dsp:sp modelId="{E19C8858-8887-4CFE-B08E-BF4E115902BB}">
      <dsp:nvSpPr>
        <dsp:cNvPr id="0" name=""/>
        <dsp:cNvSpPr/>
      </dsp:nvSpPr>
      <dsp:spPr>
        <a:xfrm>
          <a:off x="0" y="3480751"/>
          <a:ext cx="7886700" cy="0"/>
        </a:xfrm>
        <a:prstGeom prst="line">
          <a:avLst/>
        </a:prstGeom>
        <a:solidFill>
          <a:schemeClr val="accent5">
            <a:hueOff val="-277527"/>
            <a:satOff val="-26527"/>
            <a:lumOff val="-26668"/>
            <a:alphaOff val="0"/>
          </a:schemeClr>
        </a:solidFill>
        <a:ln w="25400" cap="flat" cmpd="sng" algn="ctr">
          <a:solidFill>
            <a:schemeClr val="accent5">
              <a:hueOff val="-277527"/>
              <a:satOff val="-26527"/>
              <a:lumOff val="-266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D865F-8753-48B1-A3D5-60BDBBF15B8D}">
      <dsp:nvSpPr>
        <dsp:cNvPr id="0" name=""/>
        <dsp:cNvSpPr/>
      </dsp:nvSpPr>
      <dsp:spPr>
        <a:xfrm>
          <a:off x="0" y="3480751"/>
          <a:ext cx="78867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700" b="1" i="0" kern="1200" baseline="0" dirty="0"/>
            <a:t>Водные ресурсы </a:t>
          </a:r>
          <a:r>
            <a:rPr lang="ru" sz="1700" b="0" i="0" kern="1200" baseline="0" dirty="0"/>
            <a:t>и предотвращение дальнейшего </a:t>
          </a:r>
          <a:r>
            <a:rPr lang="ru" sz="1700" b="1" i="0" kern="1200" baseline="0" dirty="0"/>
            <a:t>засоления и деградации земель</a:t>
          </a:r>
          <a:r>
            <a:rPr lang="ru" sz="1700" b="0" i="0" kern="1200" baseline="0" dirty="0"/>
            <a:t>, диверсификация сельскохозяйственных культур</a:t>
          </a:r>
          <a:endParaRPr lang="en-US" sz="1700" b="0" kern="1200" dirty="0"/>
        </a:p>
      </dsp:txBody>
      <dsp:txXfrm>
        <a:off x="0" y="3480751"/>
        <a:ext cx="7886700" cy="8700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6ED81-6BA7-455C-98C0-06070082D92F}">
      <dsp:nvSpPr>
        <dsp:cNvPr id="0" name=""/>
        <dsp:cNvSpPr/>
      </dsp:nvSpPr>
      <dsp:spPr>
        <a:xfrm>
          <a:off x="4247676" y="34247"/>
          <a:ext cx="1883853" cy="1149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800" kern="1200" dirty="0"/>
            <a:t>Неравное распределение</a:t>
          </a:r>
        </a:p>
      </dsp:txBody>
      <dsp:txXfrm>
        <a:off x="4247676" y="34247"/>
        <a:ext cx="1883853" cy="1149497"/>
      </dsp:txXfrm>
    </dsp:sp>
    <dsp:sp modelId="{2A2E9FDF-5D3B-473D-9F34-C8C60AF77073}">
      <dsp:nvSpPr>
        <dsp:cNvPr id="0" name=""/>
        <dsp:cNvSpPr/>
      </dsp:nvSpPr>
      <dsp:spPr>
        <a:xfrm>
          <a:off x="1907813" y="630"/>
          <a:ext cx="4313584" cy="4313584"/>
        </a:xfrm>
        <a:prstGeom prst="circularArrow">
          <a:avLst>
            <a:gd name="adj1" fmla="val 5196"/>
            <a:gd name="adj2" fmla="val 335641"/>
            <a:gd name="adj3" fmla="val 21294351"/>
            <a:gd name="adj4" fmla="val 19765267"/>
            <a:gd name="adj5" fmla="val 606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F94500-F704-46A9-9550-1B8A9ECAE72C}">
      <dsp:nvSpPr>
        <dsp:cNvPr id="0" name=""/>
        <dsp:cNvSpPr/>
      </dsp:nvSpPr>
      <dsp:spPr>
        <a:xfrm>
          <a:off x="4702322" y="2174120"/>
          <a:ext cx="2365136" cy="1149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800" kern="1200" dirty="0"/>
            <a:t>Влияние на средства к существованию и урожай</a:t>
          </a:r>
        </a:p>
      </dsp:txBody>
      <dsp:txXfrm>
        <a:off x="4702322" y="2174120"/>
        <a:ext cx="2365136" cy="1149497"/>
      </dsp:txXfrm>
    </dsp:sp>
    <dsp:sp modelId="{D4AAC95B-A3CE-46E9-B2E3-1C88F3A9D25C}">
      <dsp:nvSpPr>
        <dsp:cNvPr id="0" name=""/>
        <dsp:cNvSpPr/>
      </dsp:nvSpPr>
      <dsp:spPr>
        <a:xfrm>
          <a:off x="2430030" y="-226282"/>
          <a:ext cx="4313584" cy="4313584"/>
        </a:xfrm>
        <a:prstGeom prst="circularArrow">
          <a:avLst>
            <a:gd name="adj1" fmla="val 5196"/>
            <a:gd name="adj2" fmla="val 335641"/>
            <a:gd name="adj3" fmla="val 3824230"/>
            <a:gd name="adj4" fmla="val 3328894"/>
            <a:gd name="adj5" fmla="val 606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B5E49A-D7B2-4ECC-8BAB-AD522DEA8A52}">
      <dsp:nvSpPr>
        <dsp:cNvPr id="0" name=""/>
        <dsp:cNvSpPr/>
      </dsp:nvSpPr>
      <dsp:spPr>
        <a:xfrm>
          <a:off x="2944347" y="3352791"/>
          <a:ext cx="2228875" cy="1149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800" kern="1200" dirty="0"/>
            <a:t>Бедность и социальная дифференциация</a:t>
          </a:r>
        </a:p>
      </dsp:txBody>
      <dsp:txXfrm>
        <a:off x="2944347" y="3352791"/>
        <a:ext cx="2228875" cy="1149497"/>
      </dsp:txXfrm>
    </dsp:sp>
    <dsp:sp modelId="{6FB86D7C-C239-4AAA-A235-A3BCD05402CD}">
      <dsp:nvSpPr>
        <dsp:cNvPr id="0" name=""/>
        <dsp:cNvSpPr/>
      </dsp:nvSpPr>
      <dsp:spPr>
        <a:xfrm>
          <a:off x="1363235" y="-150108"/>
          <a:ext cx="4313584" cy="4313584"/>
        </a:xfrm>
        <a:prstGeom prst="circularArrow">
          <a:avLst>
            <a:gd name="adj1" fmla="val 5196"/>
            <a:gd name="adj2" fmla="val 335641"/>
            <a:gd name="adj3" fmla="val 7099354"/>
            <a:gd name="adj4" fmla="val 6630567"/>
            <a:gd name="adj5" fmla="val 606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2FCF29-7DAE-4B12-B527-2E32600E1229}">
      <dsp:nvSpPr>
        <dsp:cNvPr id="0" name=""/>
        <dsp:cNvSpPr/>
      </dsp:nvSpPr>
      <dsp:spPr>
        <a:xfrm>
          <a:off x="1295491" y="2174120"/>
          <a:ext cx="1897659" cy="1149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800" kern="1200" dirty="0"/>
            <a:t>Низкая способность адаптироваться к изменению климата</a:t>
          </a:r>
        </a:p>
      </dsp:txBody>
      <dsp:txXfrm>
        <a:off x="1295491" y="2174120"/>
        <a:ext cx="1897659" cy="1149497"/>
      </dsp:txXfrm>
    </dsp:sp>
    <dsp:sp modelId="{12AE3807-62A4-46BC-AA4A-6B12D5D75DDD}">
      <dsp:nvSpPr>
        <dsp:cNvPr id="0" name=""/>
        <dsp:cNvSpPr/>
      </dsp:nvSpPr>
      <dsp:spPr>
        <a:xfrm>
          <a:off x="1907813" y="630"/>
          <a:ext cx="4313584" cy="4313584"/>
        </a:xfrm>
        <a:prstGeom prst="circularArrow">
          <a:avLst>
            <a:gd name="adj1" fmla="val 5196"/>
            <a:gd name="adj2" fmla="val 335641"/>
            <a:gd name="adj3" fmla="val 12299092"/>
            <a:gd name="adj4" fmla="val 10770008"/>
            <a:gd name="adj5" fmla="val 606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3458EE-3507-4A39-ADE0-573013C3C15C}">
      <dsp:nvSpPr>
        <dsp:cNvPr id="0" name=""/>
        <dsp:cNvSpPr/>
      </dsp:nvSpPr>
      <dsp:spPr>
        <a:xfrm>
          <a:off x="2364859" y="34247"/>
          <a:ext cx="1149497" cy="1149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800" kern="1200" dirty="0"/>
            <a:t>Дефицит воды</a:t>
          </a:r>
        </a:p>
      </dsp:txBody>
      <dsp:txXfrm>
        <a:off x="2364859" y="34247"/>
        <a:ext cx="1149497" cy="1149497"/>
      </dsp:txXfrm>
    </dsp:sp>
    <dsp:sp modelId="{FB429019-2072-441F-B7D5-593922740E74}">
      <dsp:nvSpPr>
        <dsp:cNvPr id="0" name=""/>
        <dsp:cNvSpPr/>
      </dsp:nvSpPr>
      <dsp:spPr>
        <a:xfrm>
          <a:off x="1907813" y="630"/>
          <a:ext cx="4313584" cy="4313584"/>
        </a:xfrm>
        <a:prstGeom prst="circularArrow">
          <a:avLst>
            <a:gd name="adj1" fmla="val 5196"/>
            <a:gd name="adj2" fmla="val 335641"/>
            <a:gd name="adj3" fmla="val 16193685"/>
            <a:gd name="adj4" fmla="val 15197526"/>
            <a:gd name="adj5" fmla="val 606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7A31B-8C8F-49A8-B8D0-6EA1C6BA2470}">
      <dsp:nvSpPr>
        <dsp:cNvPr id="0" name=""/>
        <dsp:cNvSpPr/>
      </dsp:nvSpPr>
      <dsp:spPr>
        <a:xfrm>
          <a:off x="1313368" y="0"/>
          <a:ext cx="4351338" cy="435133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A44E68-C467-4D23-B092-77A8167E0BB4}">
      <dsp:nvSpPr>
        <dsp:cNvPr id="0" name=""/>
        <dsp:cNvSpPr/>
      </dsp:nvSpPr>
      <dsp:spPr>
        <a:xfrm>
          <a:off x="3281986" y="437910"/>
          <a:ext cx="3242471" cy="9501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000" b="0" kern="1200" dirty="0"/>
            <a:t>1. </a:t>
          </a:r>
          <a:r>
            <a:rPr lang="ru" sz="1000" b="1" kern="1200" dirty="0"/>
            <a:t>Долгосрочное и краткосрочное планирование </a:t>
          </a:r>
          <a:r>
            <a:rPr lang="ru" sz="1000" b="0" kern="1200" dirty="0"/>
            <a:t>для всех бассейнов и крупных водных систем.</a:t>
          </a:r>
          <a:endParaRPr lang="ru-RU" sz="1000" b="0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000" b="0" kern="1200" dirty="0"/>
            <a:t>2. Соглашение или конвенция о трансграничных водных системах, реках с механизмами </a:t>
          </a:r>
          <a:r>
            <a:rPr lang="ru" sz="1000" b="1" kern="1200" dirty="0"/>
            <a:t>распределения/разделения воды </a:t>
          </a:r>
          <a:endParaRPr lang="en-US" sz="1000" b="1" kern="1200" dirty="0"/>
        </a:p>
      </dsp:txBody>
      <dsp:txXfrm>
        <a:off x="3328369" y="484293"/>
        <a:ext cx="3149705" cy="857389"/>
      </dsp:txXfrm>
    </dsp:sp>
    <dsp:sp modelId="{BC34C003-B2F1-4BF8-B1DF-50DFA80ED787}">
      <dsp:nvSpPr>
        <dsp:cNvPr id="0" name=""/>
        <dsp:cNvSpPr/>
      </dsp:nvSpPr>
      <dsp:spPr>
        <a:xfrm>
          <a:off x="3233112" y="1506835"/>
          <a:ext cx="3340219" cy="83861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000" kern="1200" dirty="0"/>
            <a:t>1. Внедрение </a:t>
          </a:r>
          <a:r>
            <a:rPr lang="ru" sz="1000" b="1" kern="1200" dirty="0"/>
            <a:t>прав на воду и рыночных инструментов </a:t>
          </a:r>
          <a:r>
            <a:rPr lang="ru" sz="1000" kern="1200" dirty="0"/>
            <a:t>в водном секторе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000" kern="1200" dirty="0"/>
            <a:t>2. </a:t>
          </a:r>
          <a:r>
            <a:rPr lang="ru-RU" sz="1000" b="1" kern="1200" dirty="0"/>
            <a:t>И</a:t>
          </a:r>
          <a:r>
            <a:rPr lang="ru" sz="1000" b="1" kern="1200" dirty="0"/>
            <a:t>нформирование общественности, образование </a:t>
          </a:r>
          <a:r>
            <a:rPr lang="ru" sz="1000" kern="1200" dirty="0"/>
            <a:t>и участие заинтересованных сторон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/>
        </a:p>
      </dsp:txBody>
      <dsp:txXfrm>
        <a:off x="3274050" y="1547773"/>
        <a:ext cx="3258343" cy="756740"/>
      </dsp:txXfrm>
    </dsp:sp>
    <dsp:sp modelId="{66252292-1080-4CC7-A3FC-E750B3DF3A30}">
      <dsp:nvSpPr>
        <dsp:cNvPr id="0" name=""/>
        <dsp:cNvSpPr/>
      </dsp:nvSpPr>
      <dsp:spPr>
        <a:xfrm>
          <a:off x="3257549" y="2464221"/>
          <a:ext cx="3291345" cy="13304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000" kern="1200" dirty="0"/>
            <a:t> </a:t>
          </a:r>
          <a:endParaRPr lang="en-US" sz="1000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000" kern="1200" dirty="0"/>
            <a:t>1. </a:t>
          </a:r>
          <a:r>
            <a:rPr lang="ru" sz="1000" b="1" kern="1200" dirty="0"/>
            <a:t>Автоматизация и цифровизация </a:t>
          </a:r>
          <a:r>
            <a:rPr lang="ru" sz="1000" kern="1200" dirty="0"/>
            <a:t>планирования, управления и распределения водных ресурсов.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000" kern="1200" dirty="0"/>
            <a:t>2. Управление </a:t>
          </a:r>
          <a:r>
            <a:rPr lang="ru" sz="1000" b="1" kern="1200" dirty="0"/>
            <a:t>водными ресурсами в пределах бассейнов, снижение административного вмешательства </a:t>
          </a:r>
          <a:r>
            <a:rPr lang="ru" sz="1000" kern="1200" dirty="0"/>
            <a:t>в водохозяйственное планирование, распределение</a:t>
          </a:r>
          <a:endParaRPr lang="ru-RU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 dirty="0"/>
        </a:p>
      </dsp:txBody>
      <dsp:txXfrm>
        <a:off x="3322496" y="2529168"/>
        <a:ext cx="3161451" cy="1200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40" y="0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C96EBC7-1DE1-4C5B-B889-D1163966CAB6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01365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40" y="6601365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60D24B9-909C-4E09-88A5-6C0AA9631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40" y="0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8A45CF8-994A-48D6-B4A9-50CF02D4A678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79725" y="520700"/>
            <a:ext cx="3476625" cy="2606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01286"/>
            <a:ext cx="7388860" cy="31275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01365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40" y="6601365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073CEA4-A239-4370-B0CA-ACF8FADA3A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866A45-27DA-437D-89F6-46A544E0046D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153ADDF-4D77-467B-B92B-9A0845E0983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404D-03A8-46F0-9E87-ABB406215DEC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1115-801F-40CA-B9F1-B0E01694F82E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55A159-8670-48A9-AE91-F4DF4E868C35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53ADDF-4D77-467B-B92B-9A0845E098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27192F-8472-437A-998B-3C3BDE0833D4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153ADDF-4D77-467B-B92B-9A0845E0983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E2AF-5E01-4CD9-B872-5D14D2A453AA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9A66-EB61-43F9-AE42-F4F80C6871DB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991E1A-0F88-4906-9F53-8B8DD5B884D3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53ADDF-4D77-467B-B92B-9A0845E098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8493-369B-49B3-BE1F-719F6AA18EC5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D2ED99-0CF7-4610-850C-6F74A6337109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53ADDF-4D77-467B-B92B-9A0845E098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A90AAE-5FE5-45EE-9EF0-26A075258DB8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53ADDF-4D77-467B-B92B-9A0845E098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"/>
              <a:t>Нажмите, чтобы изменить стиль основного заголовка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"/>
              <a:t>Нажмите, чтобы изменить основные стили текста</a:t>
            </a:r>
          </a:p>
          <a:p>
            <a:pPr lvl="1" eaLnBrk="1" latinLnBrk="0" hangingPunct="1"/>
            <a:r>
              <a:rPr kumimoji="0" lang="ru"/>
              <a:t>Второй уровень</a:t>
            </a:r>
          </a:p>
          <a:p>
            <a:pPr lvl="2" eaLnBrk="1" latinLnBrk="0" hangingPunct="1"/>
            <a:r>
              <a:rPr kumimoji="0" lang="ru"/>
              <a:t>Третий уровень</a:t>
            </a:r>
          </a:p>
          <a:p>
            <a:pPr lvl="3" eaLnBrk="1" latinLnBrk="0" hangingPunct="1"/>
            <a:r>
              <a:rPr kumimoji="0" lang="ru"/>
              <a:t>Четвертый уровень</a:t>
            </a:r>
          </a:p>
          <a:p>
            <a:pPr lvl="4" eaLnBrk="1" latinLnBrk="0" hangingPunct="1"/>
            <a:r>
              <a:rPr kumimoji="0" lang="ru"/>
              <a:t>Пятый уровень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73294A-90EF-4810-A873-54F56F653EAE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53ADDF-4D77-467B-B92B-9A0845E0983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company/carec-institute" TargetMode="External"/><Relationship Id="rId2" Type="http://schemas.openxmlformats.org/officeDocument/2006/relationships/hyperlink" Target="http://www.carecinstitut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EPUTYDIRECTOR2@CARECINSTITUTE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8" name="Rectangle 1063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2F311D-C89E-1849-2DEF-42929A3B496A}"/>
              </a:ext>
            </a:extLst>
          </p:cNvPr>
          <p:cNvSpPr txBox="1"/>
          <p:nvPr/>
        </p:nvSpPr>
        <p:spPr>
          <a:xfrm>
            <a:off x="-211207" y="533400"/>
            <a:ext cx="6248399" cy="2628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" sz="3000" dirty="0">
                <a:latin typeface="+mj-lt"/>
                <a:ea typeface="+mj-ea"/>
                <a:cs typeface="+mj-cs"/>
              </a:rPr>
              <a:t>Изменение климата</a:t>
            </a:r>
            <a:r>
              <a:rPr lang="ru" sz="3000" dirty="0">
                <a:effectLst/>
                <a:latin typeface="+mj-lt"/>
                <a:ea typeface="+mj-ea"/>
                <a:cs typeface="+mj-cs"/>
              </a:rPr>
              <a:t>: вода – климатические проблемы в Центральной Азии</a:t>
            </a:r>
          </a:p>
        </p:txBody>
      </p:sp>
      <p:sp>
        <p:nvSpPr>
          <p:cNvPr id="1037" name="TextBox 2"/>
          <p:cNvSpPr txBox="1"/>
          <p:nvPr/>
        </p:nvSpPr>
        <p:spPr>
          <a:xfrm>
            <a:off x="627510" y="4724399"/>
            <a:ext cx="4858890" cy="1409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ru" sz="1700" dirty="0"/>
              <a:t>Д-р Искандар Абдуллаев,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ru" sz="1700" dirty="0"/>
              <a:t>Заместитель директора, Институт ЦАРЭС</a:t>
            </a:r>
          </a:p>
        </p:txBody>
      </p:sp>
      <p:pic>
        <p:nvPicPr>
          <p:cNvPr id="1058" name="Picture 1045">
            <a:extLst>
              <a:ext uri="{FF2B5EF4-FFF2-40B4-BE49-F238E27FC236}">
                <a16:creationId xmlns:a16="http://schemas.microsoft.com/office/drawing/2014/main" id="{642BD3D9-D4C5-18A1-5C3C-48335A19C4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108" r="4942"/>
          <a:stretch/>
        </p:blipFill>
        <p:spPr>
          <a:xfrm>
            <a:off x="5756602" y="10"/>
            <a:ext cx="3387398" cy="6857990"/>
          </a:xfrm>
          <a:prstGeom prst="rect">
            <a:avLst/>
          </a:prstGeom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12FC98-378D-5C74-C241-A4739C127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673" y="272584"/>
            <a:ext cx="7886700" cy="113369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" sz="2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Изменение климата – многоуровневые вмешательства (на примере водного сектора)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2DDABBD2-1D42-9D0E-7B0A-B713F8568F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150748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D0DD3CC-8037-B7A8-9D37-052363A1B401}"/>
              </a:ext>
            </a:extLst>
          </p:cNvPr>
          <p:cNvSpPr txBox="1"/>
          <p:nvPr/>
        </p:nvSpPr>
        <p:spPr>
          <a:xfrm>
            <a:off x="7162800" y="2514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dirty="0"/>
              <a:t>Региональный/бассейновый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15FBA3-480A-C46F-30B2-A284224E165B}"/>
              </a:ext>
            </a:extLst>
          </p:cNvPr>
          <p:cNvSpPr txBox="1"/>
          <p:nvPr/>
        </p:nvSpPr>
        <p:spPr>
          <a:xfrm>
            <a:off x="7239000" y="3581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dirty="0"/>
              <a:t>Национальный/суббассейновый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88EB0-0BE0-5B3F-5DB6-21094014D840}"/>
              </a:ext>
            </a:extLst>
          </p:cNvPr>
          <p:cNvSpPr txBox="1"/>
          <p:nvPr/>
        </p:nvSpPr>
        <p:spPr>
          <a:xfrm>
            <a:off x="7162800" y="4726067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" sz="1400" dirty="0"/>
              <a:t>Ежедневный/</a:t>
            </a:r>
          </a:p>
          <a:p>
            <a:r>
              <a:rPr lang="ru" sz="1400" dirty="0"/>
              <a:t>операционный</a:t>
            </a:r>
          </a:p>
        </p:txBody>
      </p:sp>
    </p:spTree>
    <p:extLst>
      <p:ext uri="{BB962C8B-B14F-4D97-AF65-F5344CB8AC3E}">
        <p14:creationId xmlns:p14="http://schemas.microsoft.com/office/powerpoint/2010/main" val="4022714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" y="12117"/>
            <a:ext cx="9277350" cy="1325563"/>
          </a:xfrm>
        </p:spPr>
        <p:txBody>
          <a:bodyPr>
            <a:normAutofit fontScale="90000"/>
          </a:bodyPr>
          <a:lstStyle/>
          <a:p>
            <a:r>
              <a:rPr lang="ru" altLang="zh-CN" sz="4300" dirty="0"/>
              <a:t>Изменение климата: перспективы</a:t>
            </a:r>
            <a:endParaRPr lang="ru-RU" sz="4300" dirty="0"/>
          </a:p>
        </p:txBody>
      </p:sp>
      <p:sp>
        <p:nvSpPr>
          <p:cNvPr id="4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28650" y="1929384"/>
            <a:ext cx="7886700" cy="431901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" sz="1300" b="1" dirty="0"/>
              <a:t>Экономика климатических изменений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" sz="1300" dirty="0"/>
              <a:t>Экономические потери в странах Центральной Азии – самые высокие в сельскохозяйственном секторе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" sz="1300" dirty="0"/>
              <a:t>Определение приоритетов инвестиционных стратегий в будущем.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" sz="1300" dirty="0"/>
              <a:t>Подходящие механизмы смягчения последствий и адаптации – снижение внешних экологических последствий, уязвимости населения, особенно в сельской местности.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300" b="1" dirty="0"/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</a:pPr>
            <a:r>
              <a:rPr lang="ru" sz="1300" b="1" dirty="0"/>
              <a:t>Подходящие механизмы адаптации и смягчения последствий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1300" dirty="0"/>
              <a:t>П</a:t>
            </a:r>
            <a:r>
              <a:rPr lang="ru" sz="1300" dirty="0"/>
              <a:t>овышение эффективности использования воды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" sz="1300" dirty="0"/>
              <a:t>Создание систем раннего предупреждения об экстремальных явлениях, связанных с климатом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" sz="1300" dirty="0"/>
              <a:t>Внедрение технологий </a:t>
            </a:r>
            <a:r>
              <a:rPr lang="kk-KZ" sz="1300" dirty="0"/>
              <a:t>нулевой обработки почвы</a:t>
            </a:r>
            <a:r>
              <a:rPr lang="ru" sz="1300" dirty="0"/>
              <a:t> и диверсификация культур, облесение, улучшение управления растениеводством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" sz="1300" dirty="0"/>
              <a:t>Региональное сотрудничество необходимо для эффективной адаптации</a:t>
            </a:r>
          </a:p>
          <a:p>
            <a:pPr marL="0" indent="0">
              <a:lnSpc>
                <a:spcPct val="90000"/>
              </a:lnSpc>
              <a:buNone/>
            </a:pPr>
            <a:endParaRPr lang="en-US" sz="1300" b="1" dirty="0"/>
          </a:p>
          <a:p>
            <a:pPr marL="0" indent="0">
              <a:lnSpc>
                <a:spcPct val="90000"/>
              </a:lnSpc>
              <a:buNone/>
            </a:pPr>
            <a:r>
              <a:rPr lang="ru" sz="1300" b="1" dirty="0"/>
              <a:t>Финансовые инструменты и механизмы: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" sz="1300" dirty="0"/>
              <a:t>Кредит, страхование, субсидии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" sz="1300" dirty="0"/>
              <a:t>Углеродный рынок и налогообложение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" sz="1300" dirty="0"/>
              <a:t>Подходящие финансовые механизмы – еще недостаточно развиты в регионе, за исключением нескольких случаев и стран</a:t>
            </a:r>
          </a:p>
          <a:p>
            <a:pPr marL="0" indent="0">
              <a:lnSpc>
                <a:spcPct val="90000"/>
              </a:lnSpc>
              <a:buNone/>
            </a:pPr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247457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3B73F-6ABB-05C2-C4E8-463FF0407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ru" sz="4700" dirty="0"/>
              <a:t>Политические стимулы</a:t>
            </a:r>
          </a:p>
        </p:txBody>
      </p:sp>
      <p:sp>
        <p:nvSpPr>
          <p:cNvPr id="4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1F24C8-DE91-B50D-C30D-91641FBBF59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-12406" y="1828800"/>
            <a:ext cx="8927805" cy="4800600"/>
          </a:xfrm>
        </p:spPr>
        <p:txBody>
          <a:bodyPr>
            <a:normAutofit/>
          </a:bodyPr>
          <a:lstStyle/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Внедрить </a:t>
            </a:r>
            <a:r>
              <a:rPr lang="ru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более строгие принципы прав на воду и водораспределения </a:t>
            </a:r>
            <a:r>
              <a:rPr lang="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региональные и национальные правовые документы.</a:t>
            </a:r>
          </a:p>
          <a:p>
            <a:pPr marL="0" marR="0" lv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Сосредоточиться на предотвращении крупных водных рисков в условиях изменения климата в Ферганской долине – возникновения </a:t>
            </a:r>
            <a:r>
              <a:rPr lang="ru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повышенного спроса и снижения водообеспеченности</a:t>
            </a:r>
            <a:r>
              <a:rPr lang="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что приведет к </a:t>
            </a:r>
            <a:r>
              <a:rPr lang="ru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регулярному дефициту воды</a:t>
            </a:r>
            <a:r>
              <a:rPr lang="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15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Внедрение регулярного долгосрочного планирования водных ресурсов </a:t>
            </a:r>
            <a:r>
              <a:rPr lang="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для бассейнов и суббассейнов при различных климатических сценариях станет наиболее важным инструментом для снижения воздействия изменения климата.</a:t>
            </a:r>
          </a:p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Подготовить </a:t>
            </a:r>
            <a:r>
              <a:rPr lang="ru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регулярно обновляемые местные планы действий </a:t>
            </a:r>
            <a:r>
              <a:rPr lang="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для каждого уязвимого бассейна и </a:t>
            </a:r>
            <a:r>
              <a:rPr lang="en-US" sz="1500" dirty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1500" dirty="0" err="1">
                <a:ea typeface="Calibri" panose="020F0502020204030204" pitchFamily="34" charset="0"/>
                <a:cs typeface="Times New Roman" panose="02020603050405020304" pitchFamily="18" charset="0"/>
              </a:rPr>
              <a:t>уб</a:t>
            </a:r>
            <a:r>
              <a:rPr lang="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бассейна в Ферганской долине, чтобы справиться с рисками изменения климата в местных районах.</a:t>
            </a:r>
          </a:p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Улучшить качество и интенсивность систем </a:t>
            </a:r>
            <a:r>
              <a:rPr lang="ru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мониторинга климата и водных ресурсов</a:t>
            </a:r>
            <a:r>
              <a:rPr lang="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важнейших трансграничных системах</a:t>
            </a:r>
          </a:p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15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Повысить информационную открытость и цифровые средства </a:t>
            </a:r>
            <a:r>
              <a:rPr lang="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качестве инструментов для основного анализа, информирования о рисках, связанных с климатом, в водном секторе.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200975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990860E-EFAA-BA55-8E4A-9F03E089C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747" y="1488871"/>
            <a:ext cx="3992787" cy="1642970"/>
          </a:xfrm>
        </p:spPr>
        <p:txBody>
          <a:bodyPr anchor="b">
            <a:normAutofit/>
          </a:bodyPr>
          <a:lstStyle/>
          <a:p>
            <a:r>
              <a:rPr lang="ru" sz="3500" dirty="0"/>
              <a:t>Спасибо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858692" y="2405894"/>
            <a:ext cx="3986392" cy="3535083"/>
          </a:xfrm>
        </p:spPr>
        <p:txBody>
          <a:bodyPr anchor="t">
            <a:normAutofit/>
          </a:bodyPr>
          <a:lstStyle/>
          <a:p>
            <a:pPr marL="365760" lvl="1" indent="0">
              <a:lnSpc>
                <a:spcPct val="90000"/>
              </a:lnSpc>
              <a:buNone/>
            </a:pPr>
            <a:endParaRPr lang="en-GB" sz="1400" dirty="0"/>
          </a:p>
          <a:p>
            <a:pPr marL="365760" lvl="1" indent="0">
              <a:lnSpc>
                <a:spcPct val="90000"/>
              </a:lnSpc>
              <a:buNone/>
            </a:pPr>
            <a:endParaRPr lang="en-GB" sz="1400" dirty="0"/>
          </a:p>
          <a:p>
            <a:pPr marL="365760" lvl="1" indent="0">
              <a:lnSpc>
                <a:spcPct val="90000"/>
              </a:lnSpc>
              <a:buNone/>
            </a:pPr>
            <a:endParaRPr lang="en-GB" sz="1400" dirty="0"/>
          </a:p>
          <a:p>
            <a:pPr marL="365760" lvl="1" indent="0">
              <a:lnSpc>
                <a:spcPct val="90000"/>
              </a:lnSpc>
              <a:buNone/>
            </a:pPr>
            <a:endParaRPr lang="en-GB" sz="1400" dirty="0"/>
          </a:p>
          <a:p>
            <a:pPr marL="365760" lvl="1" indent="0">
              <a:lnSpc>
                <a:spcPct val="90000"/>
              </a:lnSpc>
              <a:buNone/>
            </a:pPr>
            <a:endParaRPr lang="en-GB" sz="1400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65760" lvl="1" indent="0">
              <a:lnSpc>
                <a:spcPct val="90000"/>
              </a:lnSpc>
              <a:buNone/>
            </a:pPr>
            <a:endParaRPr lang="en-GB" sz="1400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65760" lvl="1" indent="0">
              <a:lnSpc>
                <a:spcPct val="90000"/>
              </a:lnSpc>
              <a:buNone/>
            </a:pPr>
            <a:endParaRPr lang="en-GB" sz="1400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65760" lvl="1" indent="0">
              <a:lnSpc>
                <a:spcPct val="90000"/>
              </a:lnSpc>
              <a:buNone/>
            </a:pPr>
            <a:endParaRPr lang="en-GB" sz="1400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65760" lvl="1" indent="0">
              <a:lnSpc>
                <a:spcPct val="90000"/>
              </a:lnSpc>
              <a:buNone/>
            </a:pPr>
            <a:r>
              <a:rPr lang="ru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www.carecinstitute.org </a:t>
            </a:r>
            <a:r>
              <a:rPr lang="ru" sz="1400" dirty="0"/>
              <a:t>, </a:t>
            </a:r>
            <a:r>
              <a:rPr lang="ru" altLang="zh-CN" sz="14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www.linkedin.com/company/carec-institute</a:t>
            </a:r>
            <a:endParaRPr lang="en-GB" sz="1400" dirty="0"/>
          </a:p>
          <a:p>
            <a:pPr marL="365760" lvl="1" indent="0">
              <a:lnSpc>
                <a:spcPct val="90000"/>
              </a:lnSpc>
              <a:buNone/>
            </a:pPr>
            <a:endParaRPr lang="en-GB" sz="1400" dirty="0"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65760" lvl="1" indent="0">
              <a:lnSpc>
                <a:spcPct val="90000"/>
              </a:lnSpc>
              <a:buNone/>
            </a:pPr>
            <a:r>
              <a:rPr lang="en-GB" sz="1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E-mail: deputydirector2@carecinstitute.org</a:t>
            </a:r>
            <a:endParaRPr lang="en-GB" sz="1400" dirty="0"/>
          </a:p>
          <a:p>
            <a:pPr marL="365760" lvl="1" indent="0">
              <a:lnSpc>
                <a:spcPct val="90000"/>
              </a:lnSpc>
              <a:buNone/>
            </a:pPr>
            <a:endParaRPr lang="en-GB" sz="1400" b="1" dirty="0"/>
          </a:p>
          <a:p>
            <a:pPr marL="365760" lvl="1" indent="0">
              <a:lnSpc>
                <a:spcPct val="90000"/>
              </a:lnSpc>
              <a:buNone/>
            </a:pPr>
            <a:endParaRPr lang="en-GB" sz="1400" dirty="0">
              <a:hlinkClick r:id="rId2"/>
            </a:endParaRPr>
          </a:p>
          <a:p>
            <a:pPr marL="365760" lvl="1" indent="0">
              <a:lnSpc>
                <a:spcPct val="90000"/>
              </a:lnSpc>
              <a:buNone/>
            </a:pPr>
            <a:endParaRPr lang="en-GB" sz="1400" b="1" dirty="0"/>
          </a:p>
          <a:p>
            <a:pPr marL="365760" lvl="1" indent="0">
              <a:lnSpc>
                <a:spcPct val="90000"/>
              </a:lnSpc>
              <a:buNone/>
            </a:pPr>
            <a:endParaRPr lang="en-GB" sz="1400" dirty="0">
              <a:hlinkClick r:id="rId2"/>
            </a:endParaRPr>
          </a:p>
          <a:p>
            <a:pPr marL="365760" lvl="1" indent="0">
              <a:lnSpc>
                <a:spcPct val="90000"/>
              </a:lnSpc>
              <a:buNone/>
            </a:pPr>
            <a:endParaRPr lang="en-GB" sz="1400" dirty="0">
              <a:hlinkClick r:id="rId2"/>
            </a:endParaRPr>
          </a:p>
          <a:p>
            <a:pPr marL="365760" lvl="1" indent="0">
              <a:lnSpc>
                <a:spcPct val="90000"/>
              </a:lnSpc>
              <a:buNone/>
            </a:pPr>
            <a:endParaRPr lang="en-GB" sz="1400" dirty="0">
              <a:hlinkClick r:id="rId2"/>
            </a:endParaRPr>
          </a:p>
          <a:p>
            <a:pPr marL="365760" lvl="1" indent="0">
              <a:lnSpc>
                <a:spcPct val="90000"/>
              </a:lnSpc>
              <a:buNone/>
            </a:pPr>
            <a:endParaRPr lang="en-GB" sz="1400" dirty="0">
              <a:hlinkClick r:id="rId2"/>
            </a:endParaRPr>
          </a:p>
          <a:p>
            <a:pPr marL="365760" lvl="1" indent="0">
              <a:lnSpc>
                <a:spcPct val="90000"/>
              </a:lnSpc>
              <a:buNone/>
            </a:pPr>
            <a:endParaRPr lang="en-GB" sz="1400" dirty="0">
              <a:hlinkClick r:id="rId2"/>
            </a:endParaRPr>
          </a:p>
          <a:p>
            <a:pPr marL="365760" lvl="1" indent="0">
              <a:lnSpc>
                <a:spcPct val="90000"/>
              </a:lnSpc>
              <a:buNone/>
            </a:pPr>
            <a:endParaRPr lang="en-GB" sz="1400" dirty="0">
              <a:hlinkClick r:id="rId2"/>
            </a:endParaRPr>
          </a:p>
          <a:p>
            <a:pPr marL="365760" lvl="1" indent="0">
              <a:lnSpc>
                <a:spcPct val="90000"/>
              </a:lnSpc>
              <a:buNone/>
            </a:pPr>
            <a:endParaRPr lang="en-GB" sz="1400" dirty="0">
              <a:hlinkClick r:id="rId2"/>
            </a:endParaRPr>
          </a:p>
          <a:p>
            <a:pPr marL="365760" lvl="1" indent="0">
              <a:lnSpc>
                <a:spcPct val="90000"/>
              </a:lnSpc>
              <a:buNone/>
            </a:pPr>
            <a:endParaRPr lang="en-GB" sz="1400" dirty="0"/>
          </a:p>
          <a:p>
            <a:pPr lvl="1">
              <a:lnSpc>
                <a:spcPct val="90000"/>
              </a:lnSpc>
            </a:pPr>
            <a:endParaRPr lang="en-GB" sz="14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5"/>
            <a:ext cx="306939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"/>
            <a:ext cx="306939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2"/>
            <a:ext cx="3051501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10"/>
            <a:ext cx="2708601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5"/>
          </p:nvPr>
        </p:nvSpPr>
        <p:spPr>
          <a:xfrm>
            <a:off x="8778240" y="6459378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153ADDF-4D77-467B-B92B-9A0845E09832}" type="slidenum">
              <a:rPr lang="en-US" sz="1000"/>
              <a:pPr>
                <a:spcAft>
                  <a:spcPts val="600"/>
                </a:spcAft>
              </a:pPr>
              <a:t>13</a:t>
            </a:fld>
            <a:endParaRPr lang="en-US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B46EFB-8AD3-91A9-60D7-037EABAA6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7190"/>
            <a:ext cx="2999978" cy="168634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РЕЗУЛЬТАТЫ ОСНОВАНЫ НА</a:t>
            </a: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  <a:br>
              <a:rPr lang="en-US" sz="3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5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D039A2-2278-C249-EC9F-A8212489A0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28650" y="2415254"/>
            <a:ext cx="2999978" cy="370705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/>
              <a:t>Исследования в</a:t>
            </a:r>
            <a:r>
              <a:rPr lang="en-US" sz="1400" dirty="0"/>
              <a:t> 2019-2023 </a:t>
            </a:r>
            <a:r>
              <a:rPr lang="ru-RU" sz="1400"/>
              <a:t>гг.</a:t>
            </a:r>
            <a:r>
              <a:rPr lang="en-US" sz="1400"/>
              <a:t> </a:t>
            </a:r>
            <a:endParaRPr lang="en-US" sz="14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dirty="0"/>
              <a:t>Серия </a:t>
            </a:r>
            <a:r>
              <a:rPr lang="ru-RU" sz="1400" b="1" dirty="0"/>
              <a:t>политических диалогов </a:t>
            </a:r>
            <a:r>
              <a:rPr lang="ru-RU" sz="1400" dirty="0"/>
              <a:t>по вопросам климата, воды и энергетики (Электронное обучение Института ЦАРЭС - узнайте больше с помощью онлайн-курсов Института ЦАРЭС)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sz="14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dirty="0"/>
              <a:t>Программы </a:t>
            </a:r>
            <a:r>
              <a:rPr lang="ru-RU" sz="1400" b="1" dirty="0"/>
              <a:t>аналитических центров и стипендиальных грантов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sz="14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dirty="0"/>
              <a:t>Серия программ по </a:t>
            </a:r>
            <a:r>
              <a:rPr lang="ru-RU" sz="1400" b="1" dirty="0"/>
              <a:t>наращиванию потенциала</a:t>
            </a:r>
            <a:r>
              <a:rPr lang="ru-RU" sz="1400" dirty="0"/>
              <a:t> и обучению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58CB283-5099-A6CF-7D2D-9C26BFE4EC17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89149" y="362013"/>
            <a:ext cx="1590574" cy="224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D62ED662-2FD3-0D28-FAD3-33EA7ACF1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2103" y="362013"/>
            <a:ext cx="1590574" cy="224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ACAB788D-E239-DB20-2B7A-E2A111D67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95744" y="456596"/>
            <a:ext cx="1590574" cy="205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CB6EB80A-55A0-123D-E57C-46FB7FE6E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94933" y="3489613"/>
            <a:ext cx="1590575" cy="153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E4D734A8-A416-3302-A8DA-5CF3ACB11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7887" y="3730188"/>
            <a:ext cx="1590575" cy="1057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18F9F108-C926-DBDC-ACA4-0566ACD45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01528" y="3783870"/>
            <a:ext cx="1590575" cy="95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C7FD09-0244-D930-AE99-C53E1662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A153ADDF-4D77-467B-B92B-9A0845E09832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>
                <a:spcAft>
                  <a:spcPts val="600"/>
                </a:spcAft>
              </a:pPr>
              <a:t>2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C4467827-51F3-0D0C-D3EB-8488F0418B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45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E2B0937-22F3-257F-CBBE-04212AD19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7188"/>
            <a:ext cx="7886700" cy="11334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" sz="3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Центральная Азия: климатические вызовы</a:t>
            </a: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65666ABF-D31C-B2F3-9501-5E7068920D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6003428"/>
              </p:ext>
            </p:extLst>
          </p:nvPr>
        </p:nvGraphicFramePr>
        <p:xfrm>
          <a:off x="533400" y="1726630"/>
          <a:ext cx="78867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3492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67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38" y="174032"/>
            <a:ext cx="7631723" cy="111184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90000"/>
              </a:lnSpc>
            </a:pPr>
            <a:br>
              <a:rPr lang="en-US" sz="1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ru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Центральная Азия: климатические вызовы</a:t>
            </a:r>
            <a:br>
              <a:rPr lang="en-US" sz="1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1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8340" y="6020088"/>
            <a:ext cx="6489981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" sz="1200" dirty="0"/>
              <a:t>Источник: на основе базы данных EM-DAT 2019.</a:t>
            </a:r>
          </a:p>
        </p:txBody>
      </p:sp>
      <p:pic>
        <p:nvPicPr>
          <p:cNvPr id="10" name="Рисунок 9"/>
          <p:cNvPicPr/>
          <p:nvPr/>
        </p:nvPicPr>
        <p:blipFill rotWithShape="1">
          <a:blip r:embed="rId3"/>
          <a:srcRect l="15115" r="2489" b="2"/>
          <a:stretch/>
        </p:blipFill>
        <p:spPr>
          <a:xfrm>
            <a:off x="626365" y="2524297"/>
            <a:ext cx="7886696" cy="3661097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69777" y="313489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defTabSz="685800"/>
            <a:endParaRPr lang="ru-RU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391321" y="3330844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defTabSz="685800"/>
            <a:endParaRPr lang="ru-RU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91321" y="5581125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defTabSz="685800"/>
            <a:endParaRPr lang="ru-RU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FCCA87D-4172-5FE2-06D5-CC307A418A8A}"/>
              </a:ext>
            </a:extLst>
          </p:cNvPr>
          <p:cNvSpPr/>
          <p:nvPr/>
        </p:nvSpPr>
        <p:spPr>
          <a:xfrm>
            <a:off x="7620000" y="3733800"/>
            <a:ext cx="13716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k-KZ" sz="800" dirty="0">
                <a:solidFill>
                  <a:schemeClr val="tx1"/>
                </a:solidFill>
              </a:rPr>
              <a:t>Засуха </a:t>
            </a:r>
          </a:p>
          <a:p>
            <a:pPr>
              <a:lnSpc>
                <a:spcPct val="150000"/>
              </a:lnSpc>
            </a:pPr>
            <a:r>
              <a:rPr lang="kk-KZ" sz="800" dirty="0">
                <a:solidFill>
                  <a:schemeClr val="tx1"/>
                </a:solidFill>
              </a:rPr>
              <a:t>Экстрем. температура</a:t>
            </a:r>
          </a:p>
          <a:p>
            <a:pPr>
              <a:lnSpc>
                <a:spcPct val="150000"/>
              </a:lnSpc>
            </a:pPr>
            <a:r>
              <a:rPr lang="kk-KZ" sz="800" dirty="0">
                <a:solidFill>
                  <a:schemeClr val="tx1"/>
                </a:solidFill>
              </a:rPr>
              <a:t>Наводнения</a:t>
            </a:r>
          </a:p>
          <a:p>
            <a:pPr>
              <a:lnSpc>
                <a:spcPct val="150000"/>
              </a:lnSpc>
            </a:pPr>
            <a:r>
              <a:rPr lang="kk-KZ" sz="800" dirty="0">
                <a:solidFill>
                  <a:schemeClr val="tx1"/>
                </a:solidFill>
              </a:rPr>
              <a:t>Оползень</a:t>
            </a:r>
          </a:p>
          <a:p>
            <a:pPr>
              <a:lnSpc>
                <a:spcPct val="150000"/>
              </a:lnSpc>
            </a:pPr>
            <a:r>
              <a:rPr lang="kk-KZ" sz="800" dirty="0">
                <a:solidFill>
                  <a:schemeClr val="tx1"/>
                </a:solidFill>
              </a:rPr>
              <a:t>Штормы</a:t>
            </a:r>
          </a:p>
          <a:p>
            <a:pPr>
              <a:lnSpc>
                <a:spcPct val="150000"/>
              </a:lnSpc>
            </a:pPr>
            <a:r>
              <a:rPr lang="kk-KZ" sz="800" dirty="0">
                <a:solidFill>
                  <a:schemeClr val="tx1"/>
                </a:solidFill>
              </a:rPr>
              <a:t>Лесные пожары</a:t>
            </a:r>
          </a:p>
          <a:p>
            <a:pPr algn="ctr"/>
            <a:endParaRPr lang="ru-KZ" sz="1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9540CC-19B0-1368-36A0-9425A69D8951}"/>
              </a:ext>
            </a:extLst>
          </p:cNvPr>
          <p:cNvSpPr/>
          <p:nvPr/>
        </p:nvSpPr>
        <p:spPr>
          <a:xfrm>
            <a:off x="7380731" y="3505199"/>
            <a:ext cx="1371600" cy="194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k-KZ" sz="800" b="1" dirty="0">
                <a:solidFill>
                  <a:schemeClr val="tx1"/>
                </a:solidFill>
              </a:rPr>
              <a:t>Тип бедствия</a:t>
            </a:r>
          </a:p>
          <a:p>
            <a:pPr algn="ctr"/>
            <a:endParaRPr lang="ru-KZ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84747-FCA8-DF82-F119-51E21F88C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287" y="850958"/>
            <a:ext cx="7904691" cy="1087819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ru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Центральная Азия: климатические вызовы/уязвимости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77773" y="456519"/>
            <a:ext cx="73152" cy="411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610" y="2285541"/>
            <a:ext cx="32918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8B420D-E633-2908-E70F-1DAB6CFC73FE}"/>
              </a:ext>
            </a:extLst>
          </p:cNvPr>
          <p:cNvSpPr txBox="1"/>
          <p:nvPr/>
        </p:nvSpPr>
        <p:spPr>
          <a:xfrm>
            <a:off x="6553200" y="6477000"/>
            <a:ext cx="3332365" cy="480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200" dirty="0"/>
              <a:t>Институт ЦАРЭС, 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E02CCA-0D85-7D0C-E25E-4D8CADE01D4D}"/>
              </a:ext>
            </a:extLst>
          </p:cNvPr>
          <p:cNvSpPr txBox="1"/>
          <p:nvPr/>
        </p:nvSpPr>
        <p:spPr>
          <a:xfrm>
            <a:off x="445207" y="2121763"/>
            <a:ext cx="2866644" cy="377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79621A-864E-A816-8D62-8EF41C27C0B2}"/>
              </a:ext>
            </a:extLst>
          </p:cNvPr>
          <p:cNvSpPr txBox="1"/>
          <p:nvPr/>
        </p:nvSpPr>
        <p:spPr>
          <a:xfrm>
            <a:off x="465470" y="2121763"/>
            <a:ext cx="2866644" cy="377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bg1"/>
              </a:solidFill>
            </a:endParaRPr>
          </a:p>
        </p:txBody>
      </p:sp>
      <p:pic>
        <p:nvPicPr>
          <p:cNvPr id="8" name="Picture 16">
            <a:extLst>
              <a:ext uri="{FF2B5EF4-FFF2-40B4-BE49-F238E27FC236}">
                <a16:creationId xmlns:a16="http://schemas.microsoft.com/office/drawing/2014/main" id="{A736443C-0DFA-D801-426F-297F15764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215" y="2467607"/>
            <a:ext cx="4276585" cy="302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>
            <a:extLst>
              <a:ext uri="{FF2B5EF4-FFF2-40B4-BE49-F238E27FC236}">
                <a16:creationId xmlns:a16="http://schemas.microsoft.com/office/drawing/2014/main" id="{6C96EBBF-DFA1-100D-7A13-8619736B3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3803" y="2423092"/>
            <a:ext cx="4276585" cy="302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FFF5187-0F14-1809-3E6B-6AF109D783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949" y="5477936"/>
            <a:ext cx="1700931" cy="499915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269E8050-9CB3-FBF6-DA49-C23582F761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5412022"/>
            <a:ext cx="1716179" cy="47866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F069C8F-01E1-754C-2816-CA84E3B23283}"/>
              </a:ext>
            </a:extLst>
          </p:cNvPr>
          <p:cNvSpPr/>
          <p:nvPr/>
        </p:nvSpPr>
        <p:spPr>
          <a:xfrm>
            <a:off x="613562" y="5531073"/>
            <a:ext cx="2415776" cy="487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k-KZ" sz="1500" dirty="0">
                <a:solidFill>
                  <a:schemeClr val="tx1"/>
                </a:solidFill>
              </a:rPr>
              <a:t>А. Оптимистический</a:t>
            </a:r>
          </a:p>
          <a:p>
            <a:pPr algn="ctr"/>
            <a:endParaRPr lang="ru-KZ" sz="1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E55EFE5-F9D1-A7D4-E475-808F8E73524E}"/>
              </a:ext>
            </a:extLst>
          </p:cNvPr>
          <p:cNvSpPr/>
          <p:nvPr/>
        </p:nvSpPr>
        <p:spPr>
          <a:xfrm>
            <a:off x="6051001" y="5448776"/>
            <a:ext cx="2415776" cy="523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k-KZ" sz="1500" dirty="0">
                <a:solidFill>
                  <a:schemeClr val="tx1"/>
                </a:solidFill>
              </a:rPr>
              <a:t>В. Пессимистический</a:t>
            </a:r>
          </a:p>
          <a:p>
            <a:pPr algn="ctr"/>
            <a:endParaRPr lang="ru-KZ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967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84747-FCA8-DF82-F119-51E21F88C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174032"/>
            <a:ext cx="7631723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Центральная Азия: уязвимость к изменению климата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8B420D-E633-2908-E70F-1DAB6CFC73FE}"/>
              </a:ext>
            </a:extLst>
          </p:cNvPr>
          <p:cNvSpPr txBox="1"/>
          <p:nvPr/>
        </p:nvSpPr>
        <p:spPr>
          <a:xfrm>
            <a:off x="1037896" y="6264128"/>
            <a:ext cx="7631722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" sz="1200" dirty="0"/>
              <a:t>Институт ЦАРЭС.2021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E02CCA-0D85-7D0C-E25E-4D8CADE01D4D}"/>
              </a:ext>
            </a:extLst>
          </p:cNvPr>
          <p:cNvSpPr txBox="1"/>
          <p:nvPr/>
        </p:nvSpPr>
        <p:spPr>
          <a:xfrm>
            <a:off x="445207" y="2121763"/>
            <a:ext cx="2866644" cy="377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79621A-864E-A816-8D62-8EF41C27C0B2}"/>
              </a:ext>
            </a:extLst>
          </p:cNvPr>
          <p:cNvSpPr txBox="1"/>
          <p:nvPr/>
        </p:nvSpPr>
        <p:spPr>
          <a:xfrm>
            <a:off x="465470" y="2121763"/>
            <a:ext cx="2866644" cy="3773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1D832DBB-CF38-BBB3-517B-055B705D6932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78528326"/>
              </p:ext>
            </p:extLst>
          </p:nvPr>
        </p:nvGraphicFramePr>
        <p:xfrm>
          <a:off x="424945" y="1459907"/>
          <a:ext cx="8273849" cy="49003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985899">
                  <a:extLst>
                    <a:ext uri="{9D8B030D-6E8A-4147-A177-3AD203B41FA5}">
                      <a16:colId xmlns:a16="http://schemas.microsoft.com/office/drawing/2014/main" val="934324227"/>
                    </a:ext>
                  </a:extLst>
                </a:gridCol>
                <a:gridCol w="1649076">
                  <a:extLst>
                    <a:ext uri="{9D8B030D-6E8A-4147-A177-3AD203B41FA5}">
                      <a16:colId xmlns:a16="http://schemas.microsoft.com/office/drawing/2014/main" val="3017913354"/>
                    </a:ext>
                  </a:extLst>
                </a:gridCol>
                <a:gridCol w="1793553">
                  <a:extLst>
                    <a:ext uri="{9D8B030D-6E8A-4147-A177-3AD203B41FA5}">
                      <a16:colId xmlns:a16="http://schemas.microsoft.com/office/drawing/2014/main" val="1054296354"/>
                    </a:ext>
                  </a:extLst>
                </a:gridCol>
                <a:gridCol w="1599481">
                  <a:extLst>
                    <a:ext uri="{9D8B030D-6E8A-4147-A177-3AD203B41FA5}">
                      <a16:colId xmlns:a16="http://schemas.microsoft.com/office/drawing/2014/main" val="2702056527"/>
                    </a:ext>
                  </a:extLst>
                </a:gridCol>
                <a:gridCol w="1245840">
                  <a:extLst>
                    <a:ext uri="{9D8B030D-6E8A-4147-A177-3AD203B41FA5}">
                      <a16:colId xmlns:a16="http://schemas.microsoft.com/office/drawing/2014/main" val="3848444273"/>
                    </a:ext>
                  </a:extLst>
                </a:gridCol>
              </a:tblGrid>
              <a:tr h="403720">
                <a:tc>
                  <a:txBody>
                    <a:bodyPr/>
                    <a:lstStyle/>
                    <a:p>
                      <a:r>
                        <a:rPr lang="ru" sz="1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Страны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Восприимчивость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Чувствительность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Адаптивная способность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Индекс</a:t>
                      </a:r>
                    </a:p>
                  </a:txBody>
                  <a:tcPr marL="124139" marR="62070" marT="62070" marB="62070"/>
                </a:tc>
                <a:extLst>
                  <a:ext uri="{0D108BD9-81ED-4DB2-BD59-A6C34878D82A}">
                    <a16:rowId xmlns:a16="http://schemas.microsoft.com/office/drawing/2014/main" val="2393137562"/>
                  </a:ext>
                </a:extLst>
              </a:tr>
              <a:tr h="403720"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Афганистан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1,20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0,48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0,14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4,14</a:t>
                      </a:r>
                    </a:p>
                  </a:txBody>
                  <a:tcPr marL="124139" marR="62070" marT="62070" marB="62070"/>
                </a:tc>
                <a:extLst>
                  <a:ext uri="{0D108BD9-81ED-4DB2-BD59-A6C34878D82A}">
                    <a16:rowId xmlns:a16="http://schemas.microsoft.com/office/drawing/2014/main" val="3000336919"/>
                  </a:ext>
                </a:extLst>
              </a:tr>
              <a:tr h="403720"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Азербайджан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1,40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0,40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0,70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0,80</a:t>
                      </a:r>
                    </a:p>
                  </a:txBody>
                  <a:tcPr marL="124139" marR="62070" marT="62070" marB="62070"/>
                </a:tc>
                <a:extLst>
                  <a:ext uri="{0D108BD9-81ED-4DB2-BD59-A6C34878D82A}">
                    <a16:rowId xmlns:a16="http://schemas.microsoft.com/office/drawing/2014/main" val="3775943302"/>
                  </a:ext>
                </a:extLst>
              </a:tr>
              <a:tr h="403720"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Китай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1,00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0,14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0,88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0,16</a:t>
                      </a:r>
                    </a:p>
                  </a:txBody>
                  <a:tcPr marL="124139" marR="62070" marT="62070" marB="62070"/>
                </a:tc>
                <a:extLst>
                  <a:ext uri="{0D108BD9-81ED-4DB2-BD59-A6C34878D82A}">
                    <a16:rowId xmlns:a16="http://schemas.microsoft.com/office/drawing/2014/main" val="2448119428"/>
                  </a:ext>
                </a:extLst>
              </a:tr>
              <a:tr h="403720"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Грузия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1,40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0,06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0,81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0,11</a:t>
                      </a:r>
                    </a:p>
                  </a:txBody>
                  <a:tcPr marL="124139" marR="62070" marT="62070" marB="62070"/>
                </a:tc>
                <a:extLst>
                  <a:ext uri="{0D108BD9-81ED-4DB2-BD59-A6C34878D82A}">
                    <a16:rowId xmlns:a16="http://schemas.microsoft.com/office/drawing/2014/main" val="2315727795"/>
                  </a:ext>
                </a:extLst>
              </a:tr>
              <a:tr h="403720"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Казахстан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1,00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0,21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1,31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0,16</a:t>
                      </a:r>
                    </a:p>
                  </a:txBody>
                  <a:tcPr marL="124139" marR="62070" marT="62070" marB="62070"/>
                </a:tc>
                <a:extLst>
                  <a:ext uri="{0D108BD9-81ED-4DB2-BD59-A6C34878D82A}">
                    <a16:rowId xmlns:a16="http://schemas.microsoft.com/office/drawing/2014/main" val="3748822702"/>
                  </a:ext>
                </a:extLst>
              </a:tr>
              <a:tr h="403720"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Кыргызстан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1,00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0,22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0,87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0,25</a:t>
                      </a:r>
                    </a:p>
                  </a:txBody>
                  <a:tcPr marL="124139" marR="62070" marT="62070" marB="62070"/>
                </a:tc>
                <a:extLst>
                  <a:ext uri="{0D108BD9-81ED-4DB2-BD59-A6C34878D82A}">
                    <a16:rowId xmlns:a16="http://schemas.microsoft.com/office/drawing/2014/main" val="2132944515"/>
                  </a:ext>
                </a:extLst>
              </a:tr>
              <a:tr h="403720">
                <a:tc>
                  <a:txBody>
                    <a:bodyPr/>
                    <a:lstStyle/>
                    <a:p>
                      <a:r>
                        <a:rPr lang="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Монголия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0,83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0,04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0,39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0,08</a:t>
                      </a:r>
                    </a:p>
                  </a:txBody>
                  <a:tcPr marL="124139" marR="62070" marT="62070" marB="62070"/>
                </a:tc>
                <a:extLst>
                  <a:ext uri="{0D108BD9-81ED-4DB2-BD59-A6C34878D82A}">
                    <a16:rowId xmlns:a16="http://schemas.microsoft.com/office/drawing/2014/main" val="3565436486"/>
                  </a:ext>
                </a:extLst>
              </a:tr>
              <a:tr h="403720"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Пакистан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1,00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0,72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0,27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2,65</a:t>
                      </a:r>
                    </a:p>
                  </a:txBody>
                  <a:tcPr marL="124139" marR="62070" marT="62070" marB="62070"/>
                </a:tc>
                <a:extLst>
                  <a:ext uri="{0D108BD9-81ED-4DB2-BD59-A6C34878D82A}">
                    <a16:rowId xmlns:a16="http://schemas.microsoft.com/office/drawing/2014/main" val="3343552979"/>
                  </a:ext>
                </a:extLst>
              </a:tr>
              <a:tr h="403720"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Таджикистан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1,00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0,31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0,67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0,47</a:t>
                      </a:r>
                    </a:p>
                  </a:txBody>
                  <a:tcPr marL="124139" marR="62070" marT="62070" marB="62070"/>
                </a:tc>
                <a:extLst>
                  <a:ext uri="{0D108BD9-81ED-4DB2-BD59-A6C34878D82A}">
                    <a16:rowId xmlns:a16="http://schemas.microsoft.com/office/drawing/2014/main" val="2576655974"/>
                  </a:ext>
                </a:extLst>
              </a:tr>
              <a:tr h="403720"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Туркменистан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1,20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0,90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0,31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3,52</a:t>
                      </a:r>
                    </a:p>
                  </a:txBody>
                  <a:tcPr marL="124139" marR="62070" marT="62070" marB="62070"/>
                </a:tc>
                <a:extLst>
                  <a:ext uri="{0D108BD9-81ED-4DB2-BD59-A6C34878D82A}">
                    <a16:rowId xmlns:a16="http://schemas.microsoft.com/office/drawing/2014/main" val="1418270411"/>
                  </a:ext>
                </a:extLst>
              </a:tr>
              <a:tr h="403720">
                <a:tc>
                  <a:txBody>
                    <a:bodyPr/>
                    <a:lstStyle/>
                    <a:p>
                      <a:r>
                        <a:rPr lang="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Узбекистан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1,20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0,87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0,28</a:t>
                      </a:r>
                    </a:p>
                  </a:txBody>
                  <a:tcPr marL="124139" marR="62070" marT="62070" marB="62070"/>
                </a:tc>
                <a:tc>
                  <a:txBody>
                    <a:bodyPr/>
                    <a:lstStyle/>
                    <a:p>
                      <a:r>
                        <a:rPr lang="ru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3,71</a:t>
                      </a:r>
                    </a:p>
                  </a:txBody>
                  <a:tcPr marL="124139" marR="62070" marT="62070" marB="62070"/>
                </a:tc>
                <a:extLst>
                  <a:ext uri="{0D108BD9-81ED-4DB2-BD59-A6C34878D82A}">
                    <a16:rowId xmlns:a16="http://schemas.microsoft.com/office/drawing/2014/main" val="2301401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94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1" name="Rectangle 96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: Shape 98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9E5D59-65F9-E9C2-ABF6-359BCE3AE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494414"/>
            <a:ext cx="7900987" cy="8174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br>
              <a:rPr lang="en-US" sz="17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ru-RU" sz="17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Определяемые на национальном уровне</a:t>
            </a:r>
            <a:r>
              <a:rPr lang="ru" sz="17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вклады (ОНУВ)</a:t>
            </a:r>
            <a:endParaRPr lang="en-US" sz="1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5ED96846-085E-24C0-1D01-634DC0210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329965"/>
              </p:ext>
            </p:extLst>
          </p:nvPr>
        </p:nvGraphicFramePr>
        <p:xfrm>
          <a:off x="152400" y="1447800"/>
          <a:ext cx="8763000" cy="5289369"/>
        </p:xfrm>
        <a:graphic>
          <a:graphicData uri="http://schemas.openxmlformats.org/drawingml/2006/table">
            <a:tbl>
              <a:tblPr firstRow="1" bandRow="1">
                <a:noFill/>
                <a:tableStyleId>{69012ECD-51FC-41F1-AA8D-1B2483CD663E}</a:tableStyleId>
              </a:tblPr>
              <a:tblGrid>
                <a:gridCol w="694754">
                  <a:extLst>
                    <a:ext uri="{9D8B030D-6E8A-4147-A177-3AD203B41FA5}">
                      <a16:colId xmlns:a16="http://schemas.microsoft.com/office/drawing/2014/main" val="3663263659"/>
                    </a:ext>
                  </a:extLst>
                </a:gridCol>
                <a:gridCol w="1146692">
                  <a:extLst>
                    <a:ext uri="{9D8B030D-6E8A-4147-A177-3AD203B41FA5}">
                      <a16:colId xmlns:a16="http://schemas.microsoft.com/office/drawing/2014/main" val="3610546347"/>
                    </a:ext>
                  </a:extLst>
                </a:gridCol>
                <a:gridCol w="1112318">
                  <a:extLst>
                    <a:ext uri="{9D8B030D-6E8A-4147-A177-3AD203B41FA5}">
                      <a16:colId xmlns:a16="http://schemas.microsoft.com/office/drawing/2014/main" val="1919508841"/>
                    </a:ext>
                  </a:extLst>
                </a:gridCol>
                <a:gridCol w="1261269">
                  <a:extLst>
                    <a:ext uri="{9D8B030D-6E8A-4147-A177-3AD203B41FA5}">
                      <a16:colId xmlns:a16="http://schemas.microsoft.com/office/drawing/2014/main" val="2680324946"/>
                    </a:ext>
                  </a:extLst>
                </a:gridCol>
                <a:gridCol w="1472596">
                  <a:extLst>
                    <a:ext uri="{9D8B030D-6E8A-4147-A177-3AD203B41FA5}">
                      <a16:colId xmlns:a16="http://schemas.microsoft.com/office/drawing/2014/main" val="731425154"/>
                    </a:ext>
                  </a:extLst>
                </a:gridCol>
                <a:gridCol w="1789590">
                  <a:extLst>
                    <a:ext uri="{9D8B030D-6E8A-4147-A177-3AD203B41FA5}">
                      <a16:colId xmlns:a16="http://schemas.microsoft.com/office/drawing/2014/main" val="299698640"/>
                    </a:ext>
                  </a:extLst>
                </a:gridCol>
                <a:gridCol w="1285781">
                  <a:extLst>
                    <a:ext uri="{9D8B030D-6E8A-4147-A177-3AD203B41FA5}">
                      <a16:colId xmlns:a16="http://schemas.microsoft.com/office/drawing/2014/main" val="3655230579"/>
                    </a:ext>
                  </a:extLst>
                </a:gridCol>
              </a:tblGrid>
              <a:tr h="257874">
                <a:tc>
                  <a:txBody>
                    <a:bodyPr/>
                    <a:lstStyle/>
                    <a:p>
                      <a:pPr algn="ctr"/>
                      <a:r>
                        <a:rPr lang="ru" sz="1300" b="1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Индикаторы</a:t>
                      </a:r>
                    </a:p>
                  </a:txBody>
                  <a:tcPr marL="45602" marR="1849" marT="22801" marB="228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" sz="1300" b="1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Афганистан</a:t>
                      </a:r>
                    </a:p>
                  </a:txBody>
                  <a:tcPr marL="45602" marR="1849" marT="22801" marB="228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" sz="1300" b="1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Казахстан</a:t>
                      </a:r>
                    </a:p>
                  </a:txBody>
                  <a:tcPr marL="45602" marR="1849" marT="22801" marB="228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" sz="1300" b="1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Кыргызстан</a:t>
                      </a:r>
                    </a:p>
                  </a:txBody>
                  <a:tcPr marL="45602" marR="1849" marT="22801" marB="228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" sz="1300" b="1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Таджикистан</a:t>
                      </a:r>
                    </a:p>
                  </a:txBody>
                  <a:tcPr marL="45602" marR="1849" marT="22801" marB="228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" sz="1300" b="1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Туркменистан</a:t>
                      </a:r>
                    </a:p>
                  </a:txBody>
                  <a:tcPr marL="45602" marR="1849" marT="22801" marB="228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" sz="1300" b="1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Узбекистан</a:t>
                      </a:r>
                    </a:p>
                  </a:txBody>
                  <a:tcPr marL="45602" marR="2148" marT="22801" marB="2280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0455023"/>
                  </a:ext>
                </a:extLst>
              </a:tr>
              <a:tr h="1354695">
                <a:tc>
                  <a:txBody>
                    <a:bodyPr/>
                    <a:lstStyle/>
                    <a:p>
                      <a:r>
                        <a:rPr lang="ru" sz="700" b="1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Общая цель</a:t>
                      </a:r>
                    </a:p>
                  </a:txBody>
                  <a:tcPr marL="45602" marR="1849" marT="22801" marB="22801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Сокращение выбросов парниковых газов на 13,6% к 2030 г. по сравнению с обычным ходом деятельности (BAU-2005-при условии внешней поддержки</a:t>
                      </a:r>
                      <a:endParaRPr lang="en-US" sz="70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5602" marR="1849" marT="22801" marB="22801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Сокращение выбросов ПГ на 15-25% к 31 декабря 2030 г. по сравнению с базовым годом (1990 г.)</a:t>
                      </a:r>
                      <a:endParaRPr kumimoji="0" lang="en-US" sz="700" b="0" i="0" u="none" strike="noStrike" kern="1200" cap="none" spc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602" marR="1849" marT="22801" marB="22801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Безусловне снижение на 16,63% к 2025 г. и на 15,97% к 2030 г. при сценарии обычного хода деятельности. </a:t>
                      </a:r>
                      <a:r>
                        <a:rPr kumimoji="0" lang="ru-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</a:t>
                      </a:r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ри международной поддержке - к 2025 г. на 36,61% и к 2030 г. на 43,62%, ()</a:t>
                      </a:r>
                      <a:endParaRPr lang="en-US" sz="700" b="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5602" marR="1849" marT="22801" marB="22801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К 2030 г. не</a:t>
                      </a:r>
                    </a:p>
                    <a:p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превышать 60-70% выбросов парниковых газов (ПГ) от уровня1990 г., который является базовым годом </a:t>
                      </a:r>
                      <a:endParaRPr lang="en-US" sz="70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5602" marR="1849" marT="22801" marB="22801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" sz="700" b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2030 год при благоприятной экономической конъюнктуре может стать долгосрочной целью низкоуглеродного развития, обеспечивающей постепенное сокращение выбросов парниковых газов в Туркменистане и совместимой с глобальной целью – повышения температуры не более чем на 2°С.</a:t>
                      </a:r>
                      <a:endParaRPr lang="en-US" sz="70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5602" marR="1849" marT="22801" marB="22801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" sz="700" b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Сократить к 2030 году удельные выбросы парниковых газов на единицу ВВП на 35% от уровня 2010 года.</a:t>
                      </a:r>
                      <a:endParaRPr lang="en-US" sz="700" b="0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5602" marR="2148" marT="22801" marB="22801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899273"/>
                  </a:ext>
                </a:extLst>
              </a:tr>
              <a:tr h="1041316">
                <a:tc>
                  <a:txBody>
                    <a:bodyPr/>
                    <a:lstStyle/>
                    <a:p>
                      <a:r>
                        <a:rPr lang="ru" sz="700" b="1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Секторы</a:t>
                      </a:r>
                    </a:p>
                  </a:txBody>
                  <a:tcPr marL="45602" marR="1849" marT="22801" marB="22801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Энергетика, управление природными ресурсами, сельское хозяйство, управление отходами и добыча полезных ископаемых</a:t>
                      </a:r>
                      <a:endParaRPr kumimoji="0" lang="en-US" sz="700" b="0" i="0" u="none" strike="noStrike" kern="1200" cap="none" spc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602" marR="1849" marT="22801" marB="22801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" sz="700" b="0" u="none" strike="noStrike" kern="1200" cap="none" spc="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Энергетика, сельское хозяйство, отходы, землепользование, изменения в землепользовании и лесное хозяйство</a:t>
                      </a:r>
                      <a:endParaRPr kumimoji="0" lang="en-US" sz="700" b="0" i="0" u="none" strike="noStrike" kern="1200" cap="none" spc="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602" marR="1849" marT="22801" marB="22801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" sz="700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Энергетика, сельское хозяйство, </a:t>
                      </a:r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лесное хозяйство и другие виды землепользования</a:t>
                      </a:r>
                      <a:endParaRPr lang="en-US" sz="700" b="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5602" marR="1849" marT="22801" marB="22801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Энергетика,</a:t>
                      </a:r>
                    </a:p>
                    <a:p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промышленные процессы и продукция,</a:t>
                      </a:r>
                      <a:endParaRPr kumimoji="0" lang="en-US" sz="700" b="0" u="none" strike="noStrike" kern="1200" cap="none" spc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сельское хозяйство,</a:t>
                      </a:r>
                      <a:endParaRPr kumimoji="0" lang="en-US" sz="700" b="0" u="none" strike="noStrike" kern="1200" cap="none" spc="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лесное хозяйство и другое землепользование,</a:t>
                      </a:r>
                    </a:p>
                    <a:p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отходы</a:t>
                      </a:r>
                      <a:endParaRPr lang="en-US" sz="700" b="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5602" marR="1849" marT="22801" marB="22801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" sz="700" b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Энергетика,</a:t>
                      </a:r>
                    </a:p>
                    <a:p>
                      <a:r>
                        <a:rPr kumimoji="0" lang="ru" sz="700" b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промышленные процессы,</a:t>
                      </a:r>
                    </a:p>
                    <a:p>
                      <a:r>
                        <a:rPr kumimoji="0" lang="ru" sz="700" b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сельское хозяйство,</a:t>
                      </a:r>
                    </a:p>
                    <a:p>
                      <a:r>
                        <a:rPr kumimoji="0" lang="ru" sz="700" b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отходы</a:t>
                      </a:r>
                    </a:p>
                    <a:p>
                      <a:endParaRPr lang="en-US" sz="70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5602" marR="1849" marT="22801" marB="22801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" sz="700" b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Энергетика, промышленные процессы и использование продукции, сельское хозяйство; лесное хозяйство и другое землепользование, отходы</a:t>
                      </a:r>
                    </a:p>
                    <a:p>
                      <a:endParaRPr lang="en-US" sz="70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5602" marR="2148" marT="22801" marB="22801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7100212"/>
                  </a:ext>
                </a:extLst>
              </a:tr>
              <a:tr h="2451516">
                <a:tc>
                  <a:txBody>
                    <a:bodyPr/>
                    <a:lstStyle/>
                    <a:p>
                      <a:r>
                        <a:rPr lang="ru" sz="700" b="1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Меры по адаптации</a:t>
                      </a:r>
                    </a:p>
                  </a:txBody>
                  <a:tcPr marL="45602" marR="1849" marT="22801" marB="22801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" sz="700" b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Решение </a:t>
                      </a:r>
                      <a:r>
                        <a:rPr kumimoji="0" lang="ru" sz="700" b="1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экологических проблем, снижение риска бедствий, продовольственная безопасность</a:t>
                      </a:r>
                      <a:r>
                        <a:rPr kumimoji="0" lang="ru" sz="700" b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 водная безопасность, защита лесов и пастбищ и сохранение биоразнообразия</a:t>
                      </a:r>
                    </a:p>
                    <a:p>
                      <a:endParaRPr lang="en-US" sz="70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5602" marR="1849" marT="22801" marB="22801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" sz="700" b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Управление отходами, модернизация жилищно-коммунального хозяйства, </a:t>
                      </a:r>
                      <a:r>
                        <a:rPr kumimoji="0" lang="ru" sz="700" b="1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развитие устойчивого транспорта, сохранение экосистем </a:t>
                      </a:r>
                      <a:r>
                        <a:rPr kumimoji="0" lang="ru" sz="700" b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и увеличение лесного покрова</a:t>
                      </a:r>
                    </a:p>
                    <a:p>
                      <a:pPr algn="l"/>
                      <a:endParaRPr lang="en-US" sz="70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5602" marR="1849" marT="22801" marB="22801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Сокращение экономических потерь </a:t>
                      </a:r>
                      <a:r>
                        <a:rPr kumimoji="0" lang="ru" sz="700" b="1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от воздействия изменения климата и охват наиболее уязвимых секторов</a:t>
                      </a:r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: водные ресурсы и сельское хозяйство, энергетика, чрезвычайные ситуации, здравоохранение, лесное хозяйство и биоразнообразие, а также новые межотраслевые разделы: климатически устойчивые районы и зеленые города</a:t>
                      </a:r>
                      <a:endParaRPr lang="en-US" sz="70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5602" marR="1849" marT="22801" marB="22801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Продвижение взаимодействия воды, энергетики и земли с</a:t>
                      </a:r>
                    </a:p>
                    <a:p>
                      <a:r>
                        <a:rPr kumimoji="0" lang="ru" sz="700" b="1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возобновляемыми источниками энергии,</a:t>
                      </a:r>
                    </a:p>
                    <a:p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оснащение крупных предприятий </a:t>
                      </a:r>
                      <a:r>
                        <a:rPr kumimoji="0" lang="ru" sz="700" b="1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современными энергосберегающими</a:t>
                      </a:r>
                    </a:p>
                    <a:p>
                      <a:r>
                        <a:rPr kumimoji="0" lang="ru" sz="700" b="1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и цифровыми технологиями;</a:t>
                      </a:r>
                    </a:p>
                    <a:p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снижение риска бедствий, связанных с водой; эффективная</a:t>
                      </a:r>
                    </a:p>
                    <a:p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очистка воды и повторное использование воды.</a:t>
                      </a:r>
                    </a:p>
                    <a:p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Достижение </a:t>
                      </a:r>
                      <a:r>
                        <a:rPr kumimoji="0" lang="ru" sz="700" b="1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экономически эффективного и</a:t>
                      </a:r>
                    </a:p>
                    <a:p>
                      <a:r>
                        <a:rPr kumimoji="0" lang="ru" sz="700" b="1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экологически устойчивого управления </a:t>
                      </a:r>
                      <a:r>
                        <a:rPr kumimoji="0" lang="ru" sz="700" b="0" u="none" strike="noStrike" kern="1200" cap="none" spc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водными ресурсами</a:t>
                      </a:r>
                      <a:endParaRPr lang="en-US" sz="70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5602" marR="1849" marT="22801" marB="22801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" sz="700" b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Адаптационные мероприятия для секторов </a:t>
                      </a:r>
                      <a:r>
                        <a:rPr kumimoji="0" lang="ru" sz="700" b="1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водного хозяйства, сельского хозяйства, почвенных и земельных ресурсов</a:t>
                      </a:r>
                      <a:r>
                        <a:rPr kumimoji="0" lang="ru" sz="700" b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, </a:t>
                      </a:r>
                      <a:r>
                        <a:rPr kumimoji="0" lang="ru" sz="700" b="1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экосистем</a:t>
                      </a:r>
                      <a:endParaRPr lang="en-US" sz="700" b="1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5602" marR="1849" marT="22801" marB="22801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" sz="700" b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Улучшить использование </a:t>
                      </a:r>
                      <a:r>
                        <a:rPr kumimoji="0" lang="ru" sz="700" b="1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водных ресурсов и предотвратить дальнейшее засоление </a:t>
                      </a:r>
                      <a:r>
                        <a:rPr kumimoji="0" lang="ru" sz="700" b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и деградацию земель,</a:t>
                      </a:r>
                    </a:p>
                    <a:p>
                      <a:endParaRPr kumimoji="0" lang="en-US" sz="700" b="0" u="none" strike="noStrike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r>
                        <a:rPr kumimoji="0" lang="ru" sz="700" b="1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Диверсификация культур </a:t>
                      </a:r>
                      <a:r>
                        <a:rPr kumimoji="0" lang="ru" sz="700" b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(расширение насаждений многолетних деревьев и многолетних трав),</a:t>
                      </a:r>
                    </a:p>
                    <a:p>
                      <a:endParaRPr kumimoji="0" lang="ru-RU" sz="700" b="0" u="none" strike="noStrike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r>
                        <a:rPr kumimoji="0" lang="ru" sz="700" b="1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Повысить осведомленность </a:t>
                      </a:r>
                      <a:r>
                        <a:rPr kumimoji="0" lang="ru" sz="700" b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и улучшить доступ к информации об изменении климата для всех групп населения</a:t>
                      </a:r>
                      <a:endParaRPr lang="en-US" sz="70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5602" marR="2148" marT="22801" marB="22801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117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993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C955B03B-166C-3C36-4B18-B0B09DEE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6995"/>
            <a:ext cx="7886700" cy="738405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2400" b="0" i="0" u="none" strike="noStrike" kern="1200" baseline="0" dirty="0">
                <a:latin typeface="+mj-lt"/>
                <a:ea typeface="+mj-ea"/>
                <a:cs typeface="+mj-cs"/>
              </a:rPr>
              <a:t>О</a:t>
            </a:r>
            <a:r>
              <a:rPr lang="ru" sz="2400" b="0" i="0" u="none" strike="noStrike" kern="1200" baseline="0" dirty="0">
                <a:latin typeface="+mj-lt"/>
                <a:ea typeface="+mj-ea"/>
                <a:cs typeface="+mj-cs"/>
              </a:rPr>
              <a:t>пределяемые на национальном уровне вклады (ОНУВ)</a:t>
            </a:r>
            <a:endParaRPr lang="en-US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52D1F11-DC06-792E-0ECE-6718AD391BF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153ADDF-4D77-467B-B92B-9A0845E09832}" type="slidenum">
              <a:rPr lang="en-US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graphicFrame>
        <p:nvGraphicFramePr>
          <p:cNvPr id="9" name="Объект 6">
            <a:extLst>
              <a:ext uri="{FF2B5EF4-FFF2-40B4-BE49-F238E27FC236}">
                <a16:creationId xmlns:a16="http://schemas.microsoft.com/office/drawing/2014/main" id="{6C954EF6-F42C-591F-D0E1-47C86CD22ADC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08693992"/>
              </p:ext>
            </p:extLst>
          </p:nvPr>
        </p:nvGraphicFramePr>
        <p:xfrm>
          <a:off x="762000" y="152400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5268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0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E2B0937-22F3-257F-CBBE-04212AD19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4228"/>
            <a:ext cx="7962900" cy="11334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Климатический вызов: порочный круг (вода)</a:t>
            </a: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65666ABF-D31C-B2F3-9501-5E7068920D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4720577"/>
              </p:ext>
            </p:extLst>
          </p:nvPr>
        </p:nvGraphicFramePr>
        <p:xfrm>
          <a:off x="389381" y="1369290"/>
          <a:ext cx="836295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961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8293</TotalTime>
  <Words>1185</Words>
  <Application>Microsoft Office PowerPoint</Application>
  <PresentationFormat>Экран (4:3)</PresentationFormat>
  <Paragraphs>218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Schoolbook</vt:lpstr>
      <vt:lpstr>Wingdings</vt:lpstr>
      <vt:lpstr>Wingdings 2</vt:lpstr>
      <vt:lpstr>Oriel</vt:lpstr>
      <vt:lpstr>Презентация PowerPoint</vt:lpstr>
      <vt:lpstr>РЕЗУЛЬТАТЫ ОСНОВАНЫ НА: </vt:lpstr>
      <vt:lpstr>Центральная Азия: климатические вызовы</vt:lpstr>
      <vt:lpstr>  Центральная Азия: климатические вызовы </vt:lpstr>
      <vt:lpstr>Центральная Азия: климатические вызовы/уязвимости</vt:lpstr>
      <vt:lpstr>Центральная Азия: уязвимость к изменению климата</vt:lpstr>
      <vt:lpstr> Определяемые на национальном уровне вклады (ОНУВ)</vt:lpstr>
      <vt:lpstr>Определяемые на национальном уровне вклады (ОНУВ)</vt:lpstr>
      <vt:lpstr>Климатический вызов: порочный круг (вода)</vt:lpstr>
      <vt:lpstr>Изменение климата – многоуровневые вмешательства (на примере водного сектора)</vt:lpstr>
      <vt:lpstr>Изменение климата: перспективы</vt:lpstr>
      <vt:lpstr>Политические стимулы</vt:lpstr>
      <vt:lpstr>Спасибо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Strategy  &amp; Work Plan 2017</dc:title>
  <dc:creator>Lenovo;Dr. Saeed Qadir</dc:creator>
  <cp:lastModifiedBy>Sofya Zigangirova</cp:lastModifiedBy>
  <cp:revision>684</cp:revision>
  <cp:lastPrinted>2022-11-22T03:59:48Z</cp:lastPrinted>
  <dcterms:created xsi:type="dcterms:W3CDTF">2016-12-22T01:52:00Z</dcterms:created>
  <dcterms:modified xsi:type="dcterms:W3CDTF">2023-04-10T08:33:37Z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1033-10.2.0.7587</vt:lpwstr>
  </property>
</Properties>
</file>