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789" r:id="rId3"/>
    <p:sldId id="791" r:id="rId4"/>
    <p:sldId id="319" r:id="rId5"/>
    <p:sldId id="287" r:id="rId6"/>
    <p:sldId id="273" r:id="rId7"/>
    <p:sldId id="320" r:id="rId8"/>
    <p:sldId id="322" r:id="rId9"/>
    <p:sldId id="321" r:id="rId10"/>
    <p:sldId id="323" r:id="rId11"/>
    <p:sldId id="324" r:id="rId12"/>
    <p:sldId id="325" r:id="rId13"/>
    <p:sldId id="326" r:id="rId14"/>
    <p:sldId id="327" r:id="rId15"/>
    <p:sldId id="270" r:id="rId16"/>
    <p:sldId id="328" r:id="rId17"/>
    <p:sldId id="329" r:id="rId18"/>
    <p:sldId id="776" r:id="rId19"/>
    <p:sldId id="777" r:id="rId20"/>
    <p:sldId id="778" r:id="rId21"/>
    <p:sldId id="779" r:id="rId22"/>
    <p:sldId id="780" r:id="rId23"/>
    <p:sldId id="781" r:id="rId24"/>
    <p:sldId id="782" r:id="rId25"/>
    <p:sldId id="784" r:id="rId26"/>
    <p:sldId id="785" r:id="rId27"/>
    <p:sldId id="786" r:id="rId28"/>
    <p:sldId id="788" r:id="rId29"/>
    <p:sldId id="790" r:id="rId30"/>
    <p:sldId id="787"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2" d="100"/>
          <a:sy n="112" d="100"/>
        </p:scale>
        <p:origin x="520" y="184"/>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8B98-4CB6-4EAD-AF94-5B538FE4858F}" type="datetimeFigureOut">
              <a:rPr lang="en-US" smtClean="0"/>
              <a:t>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CDFC2-A4B1-4141-AF9F-345589E9C36B}" type="slidenum">
              <a:rPr lang="en-US" smtClean="0"/>
              <a:t>‹#›</a:t>
            </a:fld>
            <a:endParaRPr lang="en-US"/>
          </a:p>
        </p:txBody>
      </p:sp>
    </p:spTree>
    <p:extLst>
      <p:ext uri="{BB962C8B-B14F-4D97-AF65-F5344CB8AC3E}">
        <p14:creationId xmlns:p14="http://schemas.microsoft.com/office/powerpoint/2010/main" val="407991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B009-B331-C344-992E-2D69C8527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a:extLst>
              <a:ext uri="{FF2B5EF4-FFF2-40B4-BE49-F238E27FC236}">
                <a16:creationId xmlns:a16="http://schemas.microsoft.com/office/drawing/2014/main" id="{6B2EED33-C2BB-4F8C-52D6-6F9E8CF1B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DCE1F8E4-14F1-12B8-2432-F23420A1DECB}"/>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5" name="Footer Placeholder 4">
            <a:extLst>
              <a:ext uri="{FF2B5EF4-FFF2-40B4-BE49-F238E27FC236}">
                <a16:creationId xmlns:a16="http://schemas.microsoft.com/office/drawing/2014/main" id="{02ABC6F8-A4DA-6409-C11D-FB07797B11D4}"/>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E0ED9F2A-4937-67ED-CB02-679B0C374C5C}"/>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3187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9408-F4D8-D6B9-26A3-0450A1A08585}"/>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DE14AAB7-C468-FD99-F1BB-62E2AB05DD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6D9ACEC-5F80-649C-6B60-AEE54564501A}"/>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5" name="Footer Placeholder 4">
            <a:extLst>
              <a:ext uri="{FF2B5EF4-FFF2-40B4-BE49-F238E27FC236}">
                <a16:creationId xmlns:a16="http://schemas.microsoft.com/office/drawing/2014/main" id="{F45EB0DB-97D9-80E4-C5FC-AF93AE767614}"/>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92A76F2C-C415-A350-8528-A741B7EA7245}"/>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22401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8F14E-8172-4FFF-894E-880A5EF78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DBD79A2B-F1A3-CD23-E9B0-A71C4B3BD5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20E323F4-9377-EE07-EF1C-62E6289454F0}"/>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5" name="Footer Placeholder 4">
            <a:extLst>
              <a:ext uri="{FF2B5EF4-FFF2-40B4-BE49-F238E27FC236}">
                <a16:creationId xmlns:a16="http://schemas.microsoft.com/office/drawing/2014/main" id="{E349E354-267B-C66A-651D-723ED64EAB09}"/>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6CBA28C3-B701-D657-8734-A4F597D79623}"/>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246991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4D96-72B5-5300-9AAB-AB4F5288E441}"/>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5E580054-7E3C-FDD6-06D1-3046CEAEAE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1F34541-3BE3-752D-A741-D4D59B9CC49F}"/>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5" name="Footer Placeholder 4">
            <a:extLst>
              <a:ext uri="{FF2B5EF4-FFF2-40B4-BE49-F238E27FC236}">
                <a16:creationId xmlns:a16="http://schemas.microsoft.com/office/drawing/2014/main" id="{BF82A862-48E1-28F0-AD88-6A92A262DB6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A4A38E34-89A5-7846-11B3-1A166E0E75F7}"/>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379414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5122-65F6-857F-E7A8-2B3CDEBE2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A0DA14B5-E05D-9D72-A892-774298DFD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48B4F-410F-DE4B-406C-0CC1A8546315}"/>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5" name="Footer Placeholder 4">
            <a:extLst>
              <a:ext uri="{FF2B5EF4-FFF2-40B4-BE49-F238E27FC236}">
                <a16:creationId xmlns:a16="http://schemas.microsoft.com/office/drawing/2014/main" id="{32DEA0C0-626D-5460-2CA0-BEE7734511E1}"/>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87E6821B-9684-2D70-209F-00D3B3C46600}"/>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67257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BA71-10B9-3B2E-2971-44B1ADBF50A1}"/>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7C6BB56B-E439-B9CB-778B-0F754855C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70910B44-1E4B-9F73-3766-30B1BBD8F0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F2532713-7D5A-F873-AC5C-0F6721B482FF}"/>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6" name="Footer Placeholder 5">
            <a:extLst>
              <a:ext uri="{FF2B5EF4-FFF2-40B4-BE49-F238E27FC236}">
                <a16:creationId xmlns:a16="http://schemas.microsoft.com/office/drawing/2014/main" id="{434FB69A-4F77-250D-323C-DB48CBA64A78}"/>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930A44F4-7BD2-C70E-E6AE-058A9AADE4BF}"/>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275375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820C-2B4A-A851-C8DD-721167E09604}"/>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id="{C0ECD524-0D80-0B3A-E67F-DD2B7DB8B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0B788-7E0F-7F98-AA8F-BA3FAD6A0B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D3CE9BB3-CB06-6692-2132-967DED501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6ED07-6806-0C84-1A8D-EB026440CF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CBEFDED0-2B5C-B882-8222-5B4D8E45F65A}"/>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8" name="Footer Placeholder 7">
            <a:extLst>
              <a:ext uri="{FF2B5EF4-FFF2-40B4-BE49-F238E27FC236}">
                <a16:creationId xmlns:a16="http://schemas.microsoft.com/office/drawing/2014/main" id="{E0CF4D7A-EBD0-7AF5-E025-B95215084034}"/>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93119506-5128-A8F3-FD5C-D50D12ABD189}"/>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182408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C882-08A4-A894-F586-AA693CA3C64E}"/>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id="{4B671568-BF4D-BB00-B7D2-A73F5BD8F3D6}"/>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4" name="Footer Placeholder 3">
            <a:extLst>
              <a:ext uri="{FF2B5EF4-FFF2-40B4-BE49-F238E27FC236}">
                <a16:creationId xmlns:a16="http://schemas.microsoft.com/office/drawing/2014/main" id="{968B7B1B-1DBC-8BE8-9848-6FC65A0D2B9A}"/>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367F7764-27B8-8F80-E2F9-60FBB1B6B52F}"/>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75871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00392-890D-F952-2EFE-EF0567860BC1}"/>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3" name="Footer Placeholder 2">
            <a:extLst>
              <a:ext uri="{FF2B5EF4-FFF2-40B4-BE49-F238E27FC236}">
                <a16:creationId xmlns:a16="http://schemas.microsoft.com/office/drawing/2014/main" id="{F6E95B4F-5F2E-D90F-1704-EB4BC47412E5}"/>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41E83C4F-29B1-49DA-3B05-321C13D207F5}"/>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79528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4841-5C89-460C-5A60-32A58E87F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7965DD90-3144-3CC8-7927-B2219184A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C18086BB-3216-8600-BB1D-9CBE30788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93A64-52AA-92CB-8DF0-C5CF0C8E8C10}"/>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6" name="Footer Placeholder 5">
            <a:extLst>
              <a:ext uri="{FF2B5EF4-FFF2-40B4-BE49-F238E27FC236}">
                <a16:creationId xmlns:a16="http://schemas.microsoft.com/office/drawing/2014/main" id="{08B3F2A3-58F5-5074-64FA-0EC9CBEDFB3E}"/>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6CA30ED5-9FA5-3C28-66F8-81DF30558558}"/>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333148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012B-8FE7-3231-445A-375849408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id="{BCCE9E2C-03E1-B2AF-86A3-9FD4DD8F5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id="{3CC79779-E10A-5AF7-2072-712E3B3B0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1C7D33-D68D-1941-9A34-3B9810DFD996}"/>
              </a:ext>
            </a:extLst>
          </p:cNvPr>
          <p:cNvSpPr>
            <a:spLocks noGrp="1"/>
          </p:cNvSpPr>
          <p:nvPr>
            <p:ph type="dt" sz="half" idx="10"/>
          </p:nvPr>
        </p:nvSpPr>
        <p:spPr/>
        <p:txBody>
          <a:bodyPr/>
          <a:lstStyle/>
          <a:p>
            <a:fld id="{9223D928-AE05-4A67-AD59-0CE6A29DA8CF}" type="datetimeFigureOut">
              <a:rPr lang="ru-RU" smtClean="0"/>
              <a:t>08.01.2023</a:t>
            </a:fld>
            <a:endParaRPr lang="ru-RU"/>
          </a:p>
        </p:txBody>
      </p:sp>
      <p:sp>
        <p:nvSpPr>
          <p:cNvPr id="6" name="Footer Placeholder 5">
            <a:extLst>
              <a:ext uri="{FF2B5EF4-FFF2-40B4-BE49-F238E27FC236}">
                <a16:creationId xmlns:a16="http://schemas.microsoft.com/office/drawing/2014/main" id="{F16E2E2C-6BB7-C66D-37D2-E6C0C2574088}"/>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C90E3C10-1759-AFB4-E567-F9DF6794ECF4}"/>
              </a:ext>
            </a:extLst>
          </p:cNvPr>
          <p:cNvSpPr>
            <a:spLocks noGrp="1"/>
          </p:cNvSpPr>
          <p:nvPr>
            <p:ph type="sldNum" sz="quarter" idx="12"/>
          </p:nvPr>
        </p:nvSpPr>
        <p:spPr/>
        <p:txBody>
          <a:bodyPr/>
          <a:lstStyle/>
          <a:p>
            <a:fld id="{70EB92AD-1AC5-4DE8-8BA7-4CC902DE833E}" type="slidenum">
              <a:rPr lang="ru-RU" smtClean="0"/>
              <a:t>‹#›</a:t>
            </a:fld>
            <a:endParaRPr lang="ru-RU"/>
          </a:p>
        </p:txBody>
      </p:sp>
    </p:spTree>
    <p:extLst>
      <p:ext uri="{BB962C8B-B14F-4D97-AF65-F5344CB8AC3E}">
        <p14:creationId xmlns:p14="http://schemas.microsoft.com/office/powerpoint/2010/main" val="416061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46992-08D6-0525-BF68-EE0A585E9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6EACACB3-6790-06F5-AF45-BF81A8883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2841A373-0CBA-563F-8436-3086A51B7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3D928-AE05-4A67-AD59-0CE6A29DA8CF}" type="datetimeFigureOut">
              <a:rPr lang="ru-RU" smtClean="0"/>
              <a:t>08.01.2023</a:t>
            </a:fld>
            <a:endParaRPr lang="ru-RU"/>
          </a:p>
        </p:txBody>
      </p:sp>
      <p:sp>
        <p:nvSpPr>
          <p:cNvPr id="5" name="Footer Placeholder 4">
            <a:extLst>
              <a:ext uri="{FF2B5EF4-FFF2-40B4-BE49-F238E27FC236}">
                <a16:creationId xmlns:a16="http://schemas.microsoft.com/office/drawing/2014/main" id="{7D4EEB2D-5771-30A9-8DBF-1B00A9390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634D1313-230E-9ABC-2D10-8341EC5A6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B92AD-1AC5-4DE8-8BA7-4CC902DE833E}" type="slidenum">
              <a:rPr lang="ru-RU" smtClean="0"/>
              <a:t>‹#›</a:t>
            </a:fld>
            <a:endParaRPr lang="ru-RU"/>
          </a:p>
        </p:txBody>
      </p:sp>
      <p:sp>
        <p:nvSpPr>
          <p:cNvPr id="8" name="TextBox 7">
            <a:extLst>
              <a:ext uri="{FF2B5EF4-FFF2-40B4-BE49-F238E27FC236}">
                <a16:creationId xmlns:a16="http://schemas.microsoft.com/office/drawing/2014/main" id="{542A2592-9692-DFE2-08A8-47527115712F}"/>
              </a:ext>
            </a:extLst>
          </p:cNvPr>
          <p:cNvSpPr txBox="1"/>
          <p:nvPr userDrawn="1">
            <p:extLst>
              <p:ext uri="{1162E1C5-73C7-4A58-AE30-91384D911F3F}">
                <p184:classification xmlns:p184="http://schemas.microsoft.com/office/powerpoint/2018/4/main" val="ftr"/>
              </p:ext>
            </p:extLst>
          </p:nvPr>
        </p:nvSpPr>
        <p:spPr>
          <a:xfrm>
            <a:off x="0" y="6720840"/>
            <a:ext cx="6127750" cy="137160"/>
          </a:xfrm>
          <a:prstGeom prst="rect">
            <a:avLst/>
          </a:prstGeom>
        </p:spPr>
        <p:txBody>
          <a:bodyPr horzOverflow="overflow" lIns="0" tIns="0" rIns="0" bIns="0">
            <a:spAutoFit/>
          </a:bodyPr>
          <a:lstStyle/>
          <a:p>
            <a:pPr algn="l"/>
            <a:r>
              <a:rPr lang="ru-RU"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70451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7DAD-83BB-80BF-082E-D59A5B2E5B1D}"/>
              </a:ext>
            </a:extLst>
          </p:cNvPr>
          <p:cNvSpPr>
            <a:spLocks noGrp="1"/>
          </p:cNvSpPr>
          <p:nvPr>
            <p:ph type="ctrTitle"/>
          </p:nvPr>
        </p:nvSpPr>
        <p:spPr/>
        <p:txBody>
          <a:bodyPr/>
          <a:lstStyle/>
          <a:p>
            <a:endParaRPr lang="ru-RU"/>
          </a:p>
        </p:txBody>
      </p:sp>
      <p:sp>
        <p:nvSpPr>
          <p:cNvPr id="3" name="Subtitle 2">
            <a:extLst>
              <a:ext uri="{FF2B5EF4-FFF2-40B4-BE49-F238E27FC236}">
                <a16:creationId xmlns:a16="http://schemas.microsoft.com/office/drawing/2014/main" id="{126815F4-15AA-C5C8-24F6-C0DA4C4F4AB6}"/>
              </a:ext>
            </a:extLst>
          </p:cNvPr>
          <p:cNvSpPr>
            <a:spLocks noGrp="1"/>
          </p:cNvSpPr>
          <p:nvPr>
            <p:ph type="subTitle" idx="1"/>
          </p:nvPr>
        </p:nvSpPr>
        <p:spPr/>
        <p:txBody>
          <a:bodyPr/>
          <a:lstStyle/>
          <a:p>
            <a:endParaRPr lang="ru-RU" dirty="0"/>
          </a:p>
        </p:txBody>
      </p:sp>
      <p:pic>
        <p:nvPicPr>
          <p:cNvPr id="8" name="Picture 7" descr="Graphical user interface&#10;&#10;Description automatically generated with medium confidence">
            <a:extLst>
              <a:ext uri="{FF2B5EF4-FFF2-40B4-BE49-F238E27FC236}">
                <a16:creationId xmlns:a16="http://schemas.microsoft.com/office/drawing/2014/main" id="{2328313E-DFDA-A773-87AD-0DCE018FB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F2A94E1-5E45-3C09-A36C-095AC7B4B5BC}"/>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79" y="6031306"/>
            <a:ext cx="601790" cy="566728"/>
          </a:xfrm>
          <a:prstGeom prst="rect">
            <a:avLst/>
          </a:prstGeom>
        </p:spPr>
      </p:pic>
      <p:sp>
        <p:nvSpPr>
          <p:cNvPr id="12" name="TextBox 11">
            <a:extLst>
              <a:ext uri="{FF2B5EF4-FFF2-40B4-BE49-F238E27FC236}">
                <a16:creationId xmlns:a16="http://schemas.microsoft.com/office/drawing/2014/main" id="{22C26FDF-C376-86D8-33C8-647C7A33FB19}"/>
              </a:ext>
            </a:extLst>
          </p:cNvPr>
          <p:cNvSpPr txBox="1"/>
          <p:nvPr/>
        </p:nvSpPr>
        <p:spPr>
          <a:xfrm>
            <a:off x="443884" y="1705383"/>
            <a:ext cx="11060296" cy="4401205"/>
          </a:xfrm>
          <a:prstGeom prst="rect">
            <a:avLst/>
          </a:prstGeom>
          <a:noFill/>
        </p:spPr>
        <p:txBody>
          <a:bodyPr wrap="square">
            <a:spAutoFit/>
          </a:bodyPr>
          <a:lstStyle/>
          <a:p>
            <a:pPr algn="ctr"/>
            <a:r>
              <a:rPr lang="en-US" sz="2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Regional Training of Trainers</a:t>
            </a:r>
          </a:p>
          <a:p>
            <a:pPr algn="ctr"/>
            <a:r>
              <a:rPr lang="en-US" sz="2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on how to design, negotiate, and implement FTAs</a:t>
            </a: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r>
              <a:rPr lang="en-US" sz="3600" b="1" dirty="0">
                <a:solidFill>
                  <a:schemeClr val="accent1">
                    <a:lumMod val="75000"/>
                  </a:schemeClr>
                </a:solidFill>
                <a:latin typeface="Arial" panose="020B0604020202020204" pitchFamily="34" charset="0"/>
                <a:cs typeface="Arial" panose="020B0604020202020204" pitchFamily="34" charset="0"/>
              </a:rPr>
              <a:t>Telecommunications services</a:t>
            </a: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r>
              <a:rPr lang="en-US" sz="20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Lee Tuthill</a:t>
            </a:r>
          </a:p>
          <a:p>
            <a:pPr algn="ctr"/>
            <a:r>
              <a:rPr lang="en-US" sz="20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January 2023</a:t>
            </a:r>
          </a:p>
        </p:txBody>
      </p:sp>
    </p:spTree>
    <p:extLst>
      <p:ext uri="{BB962C8B-B14F-4D97-AF65-F5344CB8AC3E}">
        <p14:creationId xmlns:p14="http://schemas.microsoft.com/office/powerpoint/2010/main" val="85180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A2F25DB5-4394-70DD-75FE-71C97D815CC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9AB431FB-FC94-4944-A02F-69D135BBC8AD}" type="slidenum">
              <a:rPr kumimoji="0" lang="en-US" altLang="en-US" sz="1400">
                <a:solidFill>
                  <a:schemeClr val="bg2"/>
                </a:solidFill>
                <a:latin typeface="Arial" panose="020B0604020202020204" pitchFamily="34" charset="0"/>
              </a:rPr>
              <a:pPr>
                <a:spcBef>
                  <a:spcPct val="50000"/>
                </a:spcBef>
                <a:buClrTx/>
                <a:buFontTx/>
                <a:buNone/>
              </a:pPr>
              <a:t>10</a:t>
            </a:fld>
            <a:endParaRPr kumimoji="0" lang="en-US" altLang="en-US" sz="1400">
              <a:solidFill>
                <a:schemeClr val="bg2"/>
              </a:solidFill>
              <a:latin typeface="Arial" panose="020B0604020202020204" pitchFamily="34" charset="0"/>
            </a:endParaRPr>
          </a:p>
        </p:txBody>
      </p:sp>
      <p:sp>
        <p:nvSpPr>
          <p:cNvPr id="22531" name="Rectangle 2">
            <a:extLst>
              <a:ext uri="{FF2B5EF4-FFF2-40B4-BE49-F238E27FC236}">
                <a16:creationId xmlns:a16="http://schemas.microsoft.com/office/drawing/2014/main" id="{DD38B8AB-168F-71B8-D7EE-480B05C5E520}"/>
              </a:ext>
            </a:extLst>
          </p:cNvPr>
          <p:cNvSpPr>
            <a:spLocks noGrp="1" noChangeArrowheads="1"/>
          </p:cNvSpPr>
          <p:nvPr>
            <p:ph type="title"/>
          </p:nvPr>
        </p:nvSpPr>
        <p:spPr>
          <a:xfrm>
            <a:off x="1371600" y="334444"/>
            <a:ext cx="6934200" cy="1219200"/>
          </a:xfrm>
        </p:spPr>
        <p:txBody>
          <a:bodyPr/>
          <a:lstStyle/>
          <a:p>
            <a:pPr>
              <a:lnSpc>
                <a:spcPct val="80000"/>
              </a:lnSpc>
            </a:pPr>
            <a:r>
              <a:rPr lang="en-GB" altLang="en-US" b="1" dirty="0">
                <a:solidFill>
                  <a:srgbClr val="00B050"/>
                </a:solidFill>
              </a:rPr>
              <a:t>REGULATION</a:t>
            </a:r>
            <a:br>
              <a:rPr lang="en-GB" altLang="en-US" b="1" dirty="0">
                <a:solidFill>
                  <a:srgbClr val="CC0000"/>
                </a:solidFill>
              </a:rPr>
            </a:br>
            <a:r>
              <a:rPr lang="en-GB" altLang="en-US" sz="3600" b="1" i="1" dirty="0">
                <a:solidFill>
                  <a:srgbClr val="000099"/>
                </a:solidFill>
              </a:rPr>
              <a:t>Objectivity is Key...</a:t>
            </a:r>
            <a:endParaRPr lang="en-GB" altLang="en-US" b="1" dirty="0">
              <a:solidFill>
                <a:srgbClr val="CC0000"/>
              </a:solidFill>
            </a:endParaRPr>
          </a:p>
        </p:txBody>
      </p:sp>
      <p:sp>
        <p:nvSpPr>
          <p:cNvPr id="22532" name="Rectangle 3">
            <a:extLst>
              <a:ext uri="{FF2B5EF4-FFF2-40B4-BE49-F238E27FC236}">
                <a16:creationId xmlns:a16="http://schemas.microsoft.com/office/drawing/2014/main" id="{03772D1A-3042-67B5-68B2-4E9AAFD6D9AE}"/>
              </a:ext>
            </a:extLst>
          </p:cNvPr>
          <p:cNvSpPr>
            <a:spLocks noGrp="1" noChangeArrowheads="1"/>
          </p:cNvSpPr>
          <p:nvPr>
            <p:ph type="body" idx="1"/>
          </p:nvPr>
        </p:nvSpPr>
        <p:spPr>
          <a:xfrm>
            <a:off x="1981200" y="1676400"/>
            <a:ext cx="8178800" cy="4572000"/>
          </a:xfrm>
        </p:spPr>
        <p:txBody>
          <a:bodyPr/>
          <a:lstStyle/>
          <a:p>
            <a:pPr algn="just">
              <a:lnSpc>
                <a:spcPct val="70000"/>
              </a:lnSpc>
              <a:buSzPct val="85000"/>
              <a:buFont typeface="Monotype Sorts" pitchFamily="2" charset="2"/>
              <a:buNone/>
            </a:pPr>
            <a:r>
              <a:rPr lang="en-GB" altLang="en-US" sz="2200" b="1" i="1" u="sng" dirty="0">
                <a:solidFill>
                  <a:srgbClr val="000000"/>
                </a:solidFill>
                <a:highlight>
                  <a:srgbClr val="C0C0C0"/>
                </a:highlight>
              </a:rPr>
              <a:t>GATS Article VI: Domestic Regulation</a:t>
            </a:r>
            <a:endParaRPr lang="en-GB" altLang="en-US" sz="2200" b="1" u="sng" dirty="0">
              <a:solidFill>
                <a:srgbClr val="000000"/>
              </a:solidFill>
              <a:highlight>
                <a:srgbClr val="C0C0C0"/>
              </a:highlight>
            </a:endParaRPr>
          </a:p>
          <a:p>
            <a:pPr algn="just">
              <a:lnSpc>
                <a:spcPct val="70000"/>
              </a:lnSpc>
              <a:buSzPct val="85000"/>
              <a:buFont typeface="Monotype Sorts" pitchFamily="2" charset="2"/>
              <a:buChar char="4"/>
            </a:pPr>
            <a:endParaRPr lang="en-GB" altLang="en-US" sz="2200" dirty="0">
              <a:solidFill>
                <a:srgbClr val="000000"/>
              </a:solidFill>
              <a:highlight>
                <a:srgbClr val="C0C0C0"/>
              </a:highlight>
            </a:endParaRPr>
          </a:p>
          <a:p>
            <a:pPr algn="just">
              <a:lnSpc>
                <a:spcPct val="70000"/>
              </a:lnSpc>
              <a:buSzPct val="85000"/>
              <a:buFont typeface="Monotype Sorts" pitchFamily="2" charset="2"/>
              <a:buNone/>
            </a:pPr>
            <a:r>
              <a:rPr lang="en-GB" altLang="en-US" sz="2200" i="1" dirty="0">
                <a:solidFill>
                  <a:srgbClr val="000000"/>
                </a:solidFill>
                <a:highlight>
                  <a:srgbClr val="C0C0C0"/>
                </a:highlight>
              </a:rPr>
              <a:t>In services where commitments are undertaken:</a:t>
            </a:r>
          </a:p>
          <a:p>
            <a:pPr algn="just">
              <a:lnSpc>
                <a:spcPct val="70000"/>
              </a:lnSpc>
              <a:buSzPct val="85000"/>
              <a:buFont typeface="Monotype Sorts" pitchFamily="2" charset="2"/>
              <a:buChar char="4"/>
            </a:pPr>
            <a:endParaRPr lang="en-GB" altLang="en-US" sz="1200" i="1" dirty="0">
              <a:solidFill>
                <a:srgbClr val="000000"/>
              </a:solidFill>
              <a:highlight>
                <a:srgbClr val="C0C0C0"/>
              </a:highlight>
            </a:endParaRPr>
          </a:p>
          <a:p>
            <a:pPr algn="just">
              <a:lnSpc>
                <a:spcPct val="70000"/>
              </a:lnSpc>
              <a:buClr>
                <a:srgbClr val="000099"/>
              </a:buClr>
              <a:buFont typeface="Monotype Sorts" pitchFamily="2" charset="2"/>
              <a:buChar char="4"/>
            </a:pPr>
            <a:r>
              <a:rPr lang="en-GB" altLang="en-US" sz="2400" b="1" dirty="0">
                <a:solidFill>
                  <a:srgbClr val="008000"/>
                </a:solidFill>
                <a:highlight>
                  <a:srgbClr val="C0C0C0"/>
                </a:highlight>
              </a:rPr>
              <a:t>Administer all measures applicable to services or service sectors in a reasonable, objective and impartial manner.</a:t>
            </a:r>
            <a:endParaRPr lang="en-GB" altLang="en-US" sz="2400" dirty="0">
              <a:solidFill>
                <a:srgbClr val="000000"/>
              </a:solidFill>
            </a:endParaRPr>
          </a:p>
          <a:p>
            <a:pPr algn="just">
              <a:lnSpc>
                <a:spcPct val="70000"/>
              </a:lnSpc>
              <a:buSzPct val="85000"/>
              <a:buFont typeface="Monotype Sorts" pitchFamily="2" charset="2"/>
              <a:buNone/>
            </a:pPr>
            <a:endParaRPr lang="en-GB" altLang="en-US" sz="2200" b="1" i="1" u="sng" dirty="0">
              <a:solidFill>
                <a:srgbClr val="0070C0"/>
              </a:solidFill>
            </a:endParaRPr>
          </a:p>
          <a:p>
            <a:pPr algn="just">
              <a:lnSpc>
                <a:spcPct val="70000"/>
              </a:lnSpc>
              <a:buSzPct val="85000"/>
              <a:buFont typeface="Monotype Sorts" pitchFamily="2" charset="2"/>
              <a:buNone/>
            </a:pPr>
            <a:r>
              <a:rPr lang="en-GB" altLang="en-US" sz="2200" b="1" i="1" u="sng" dirty="0">
                <a:solidFill>
                  <a:srgbClr val="0070C0"/>
                </a:solidFill>
              </a:rPr>
              <a:t>Reference Paper on regulatory principles</a:t>
            </a:r>
            <a:endParaRPr lang="en-GB" altLang="en-US" sz="1200" dirty="0">
              <a:solidFill>
                <a:srgbClr val="0070C0"/>
              </a:solidFill>
            </a:endParaRPr>
          </a:p>
          <a:p>
            <a:pPr algn="just">
              <a:lnSpc>
                <a:spcPct val="70000"/>
              </a:lnSpc>
              <a:buSzPct val="85000"/>
              <a:buFont typeface="Monotype Sorts" pitchFamily="2" charset="2"/>
              <a:buNone/>
            </a:pPr>
            <a:r>
              <a:rPr lang="en-GB" altLang="en-US" sz="2400" b="1" dirty="0">
                <a:solidFill>
                  <a:srgbClr val="008000"/>
                </a:solidFill>
              </a:rPr>
              <a:t>Independent telecom regulator</a:t>
            </a:r>
            <a:r>
              <a:rPr lang="en-GB" altLang="en-US" sz="2400" dirty="0">
                <a:solidFill>
                  <a:srgbClr val="008000"/>
                </a:solidFill>
              </a:rPr>
              <a:t>  </a:t>
            </a:r>
            <a:endParaRPr lang="en-GB" altLang="en-US" sz="1800" dirty="0">
              <a:solidFill>
                <a:srgbClr val="000000"/>
              </a:solidFill>
            </a:endParaRPr>
          </a:p>
          <a:p>
            <a:pPr>
              <a:lnSpc>
                <a:spcPct val="70000"/>
              </a:lnSpc>
              <a:buSzPct val="85000"/>
              <a:buFont typeface="Monotype Sorts" pitchFamily="2" charset="2"/>
              <a:buNone/>
            </a:pPr>
            <a:r>
              <a:rPr lang="en-GB" altLang="en-US" sz="2400" b="1" dirty="0">
                <a:solidFill>
                  <a:srgbClr val="000000"/>
                </a:solidFill>
              </a:rPr>
              <a:t>Separate from, and not accountable to, any basic telecom supplier. Decisions and procedures to be impartial with respect to all market participants.</a:t>
            </a:r>
          </a:p>
        </p:txBody>
      </p:sp>
      <p:pic>
        <p:nvPicPr>
          <p:cNvPr id="2" name="Content Placeholder 9">
            <a:extLst>
              <a:ext uri="{FF2B5EF4-FFF2-40B4-BE49-F238E27FC236}">
                <a16:creationId xmlns:a16="http://schemas.microsoft.com/office/drawing/2014/main" id="{4A319A65-2BD3-8CAF-E100-382FD977E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AFC3C4E7-8CA7-ED0B-4A40-A5F2C11DC23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F163984B-69E5-C149-AA14-020FD8B92D80}" type="slidenum">
              <a:rPr kumimoji="0" lang="en-US" altLang="en-US" sz="1400">
                <a:solidFill>
                  <a:schemeClr val="bg2"/>
                </a:solidFill>
                <a:latin typeface="Arial" panose="020B0604020202020204" pitchFamily="34" charset="0"/>
              </a:rPr>
              <a:pPr>
                <a:spcBef>
                  <a:spcPct val="50000"/>
                </a:spcBef>
                <a:buClrTx/>
                <a:buFontTx/>
                <a:buNone/>
              </a:pPr>
              <a:t>11</a:t>
            </a:fld>
            <a:endParaRPr kumimoji="0" lang="en-US" altLang="en-US" sz="1400">
              <a:solidFill>
                <a:schemeClr val="bg2"/>
              </a:solidFill>
              <a:latin typeface="Arial" panose="020B0604020202020204" pitchFamily="34" charset="0"/>
            </a:endParaRPr>
          </a:p>
        </p:txBody>
      </p:sp>
      <p:sp>
        <p:nvSpPr>
          <p:cNvPr id="25603" name="Rectangle 2">
            <a:extLst>
              <a:ext uri="{FF2B5EF4-FFF2-40B4-BE49-F238E27FC236}">
                <a16:creationId xmlns:a16="http://schemas.microsoft.com/office/drawing/2014/main" id="{73F6570F-9A5C-6CFE-4953-E412F01E81C2}"/>
              </a:ext>
            </a:extLst>
          </p:cNvPr>
          <p:cNvSpPr>
            <a:spLocks noGrp="1" noChangeArrowheads="1"/>
          </p:cNvSpPr>
          <p:nvPr>
            <p:ph type="title"/>
          </p:nvPr>
        </p:nvSpPr>
        <p:spPr>
          <a:xfrm>
            <a:off x="948690" y="412750"/>
            <a:ext cx="7315200" cy="1143000"/>
          </a:xfrm>
        </p:spPr>
        <p:txBody>
          <a:bodyPr>
            <a:normAutofit/>
          </a:bodyPr>
          <a:lstStyle/>
          <a:p>
            <a:r>
              <a:rPr lang="en-GB" altLang="en-US" sz="4000" dirty="0">
                <a:solidFill>
                  <a:srgbClr val="00B050"/>
                </a:solidFill>
                <a:latin typeface="+mn-lt"/>
              </a:rPr>
              <a:t>Regulatory requirements</a:t>
            </a:r>
            <a:endParaRPr lang="en-GB" altLang="en-US" sz="4000" i="1" dirty="0">
              <a:solidFill>
                <a:srgbClr val="00B050"/>
              </a:solidFill>
              <a:latin typeface="+mn-lt"/>
            </a:endParaRPr>
          </a:p>
        </p:txBody>
      </p:sp>
      <p:sp>
        <p:nvSpPr>
          <p:cNvPr id="25604" name="Rectangle 3">
            <a:extLst>
              <a:ext uri="{FF2B5EF4-FFF2-40B4-BE49-F238E27FC236}">
                <a16:creationId xmlns:a16="http://schemas.microsoft.com/office/drawing/2014/main" id="{86C27640-AA95-6CA7-B8BF-29F8BD5F6E14}"/>
              </a:ext>
            </a:extLst>
          </p:cNvPr>
          <p:cNvSpPr>
            <a:spLocks noGrp="1" noChangeArrowheads="1"/>
          </p:cNvSpPr>
          <p:nvPr>
            <p:ph type="body" idx="1"/>
          </p:nvPr>
        </p:nvSpPr>
        <p:spPr>
          <a:xfrm>
            <a:off x="1630680" y="1533955"/>
            <a:ext cx="8458200" cy="3849575"/>
          </a:xfrm>
          <a:solidFill>
            <a:schemeClr val="bg1">
              <a:lumMod val="85000"/>
            </a:schemeClr>
          </a:solidFill>
        </p:spPr>
        <p:txBody>
          <a:bodyPr/>
          <a:lstStyle/>
          <a:p>
            <a:pPr>
              <a:lnSpc>
                <a:spcPct val="110000"/>
              </a:lnSpc>
              <a:buSzPct val="85000"/>
              <a:buFont typeface="Monotype Sorts" pitchFamily="2" charset="2"/>
              <a:buNone/>
            </a:pPr>
            <a:r>
              <a:rPr lang="en-GB" altLang="en-US" sz="2600" u="sng" dirty="0">
                <a:solidFill>
                  <a:srgbClr val="000000"/>
                </a:solidFill>
              </a:rPr>
              <a:t>GATS Article VI: Domestic Regulation</a:t>
            </a:r>
          </a:p>
          <a:p>
            <a:pPr>
              <a:lnSpc>
                <a:spcPct val="110000"/>
              </a:lnSpc>
              <a:buSzPct val="85000"/>
              <a:buFont typeface="Monotype Sorts" pitchFamily="2" charset="2"/>
              <a:buNone/>
            </a:pPr>
            <a:r>
              <a:rPr lang="en-GB" altLang="en-US" sz="2000" i="1" dirty="0">
                <a:solidFill>
                  <a:srgbClr val="000000"/>
                </a:solidFill>
              </a:rPr>
              <a:t>In services or sectors where commitments are undertaken:</a:t>
            </a:r>
            <a:endParaRPr lang="en-GB" altLang="en-US" sz="2000" i="1" dirty="0">
              <a:solidFill>
                <a:srgbClr val="000080"/>
              </a:solidFill>
            </a:endParaRPr>
          </a:p>
          <a:p>
            <a:pPr>
              <a:lnSpc>
                <a:spcPct val="110000"/>
              </a:lnSpc>
              <a:buSzPct val="85000"/>
              <a:buFont typeface="Monotype Sorts" pitchFamily="2" charset="2"/>
              <a:buNone/>
            </a:pPr>
            <a:r>
              <a:rPr lang="en-GB" altLang="en-US" dirty="0">
                <a:solidFill>
                  <a:srgbClr val="008000"/>
                </a:solidFill>
              </a:rPr>
              <a:t>Licensing, qualifications and standards</a:t>
            </a:r>
            <a:r>
              <a:rPr lang="en-GB" altLang="en-US" sz="2400" dirty="0">
                <a:solidFill>
                  <a:srgbClr val="008000"/>
                </a:solidFill>
              </a:rPr>
              <a:t> </a:t>
            </a:r>
            <a:endParaRPr lang="en-GB" altLang="en-US" sz="2400" dirty="0">
              <a:solidFill>
                <a:srgbClr val="000000"/>
              </a:solidFill>
            </a:endParaRPr>
          </a:p>
          <a:p>
            <a:pPr lvl="1">
              <a:buClr>
                <a:srgbClr val="CC0000"/>
              </a:buClr>
              <a:buSzPct val="85000"/>
              <a:buFont typeface="Monotype Sorts" pitchFamily="2" charset="2"/>
              <a:buChar char="è"/>
            </a:pPr>
            <a:r>
              <a:rPr lang="en-GB" altLang="en-US" dirty="0">
                <a:solidFill>
                  <a:srgbClr val="000000"/>
                </a:solidFill>
              </a:rPr>
              <a:t>based on objective and transparent criteria</a:t>
            </a:r>
          </a:p>
          <a:p>
            <a:pPr lvl="1">
              <a:buClr>
                <a:srgbClr val="CC0000"/>
              </a:buClr>
              <a:buSzPct val="85000"/>
              <a:buFont typeface="Monotype Sorts" pitchFamily="2" charset="2"/>
              <a:buChar char="è"/>
            </a:pPr>
            <a:r>
              <a:rPr lang="en-GB" altLang="en-US" dirty="0">
                <a:solidFill>
                  <a:srgbClr val="000000"/>
                </a:solidFill>
              </a:rPr>
              <a:t>not more burdensome than necessary  </a:t>
            </a:r>
          </a:p>
          <a:p>
            <a:pPr lvl="1">
              <a:buClr>
                <a:srgbClr val="CC0000"/>
              </a:buClr>
              <a:buSzPct val="85000"/>
              <a:buFont typeface="Monotype Sorts" pitchFamily="2" charset="2"/>
              <a:buChar char="è"/>
            </a:pPr>
            <a:endParaRPr lang="en-GB" altLang="en-US" sz="1800" dirty="0">
              <a:solidFill>
                <a:srgbClr val="000000"/>
              </a:solidFill>
            </a:endParaRPr>
          </a:p>
          <a:p>
            <a:pPr>
              <a:buSzPct val="85000"/>
              <a:buFont typeface="Monotype Sorts" pitchFamily="2" charset="2"/>
              <a:buNone/>
            </a:pPr>
            <a:r>
              <a:rPr lang="en-GB" altLang="en-US" dirty="0">
                <a:solidFill>
                  <a:srgbClr val="000000"/>
                </a:solidFill>
              </a:rPr>
              <a:t>* Standards of relevant international organizations, e.g. the ITU or the ISO are to be taken into account</a:t>
            </a:r>
            <a:endParaRPr lang="en-GB" altLang="en-US" sz="2400" dirty="0">
              <a:solidFill>
                <a:srgbClr val="000000"/>
              </a:solidFill>
            </a:endParaRPr>
          </a:p>
        </p:txBody>
      </p:sp>
      <p:pic>
        <p:nvPicPr>
          <p:cNvPr id="2" name="Content Placeholder 9">
            <a:extLst>
              <a:ext uri="{FF2B5EF4-FFF2-40B4-BE49-F238E27FC236}">
                <a16:creationId xmlns:a16="http://schemas.microsoft.com/office/drawing/2014/main" id="{083BBFA9-DA1A-6534-FAEC-72C4BEC81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58E317D6-52F3-605F-4171-4281F803310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5C20AF16-51F3-074B-A597-3CD613C4F870}" type="slidenum">
              <a:rPr kumimoji="0" lang="en-US" altLang="en-US" sz="1400">
                <a:solidFill>
                  <a:schemeClr val="bg2"/>
                </a:solidFill>
                <a:latin typeface="Arial" panose="020B0604020202020204" pitchFamily="34" charset="0"/>
              </a:rPr>
              <a:pPr>
                <a:spcBef>
                  <a:spcPct val="50000"/>
                </a:spcBef>
                <a:buClrTx/>
                <a:buFontTx/>
                <a:buNone/>
              </a:pPr>
              <a:t>12</a:t>
            </a:fld>
            <a:endParaRPr kumimoji="0" lang="en-US" altLang="en-US" sz="1400">
              <a:solidFill>
                <a:schemeClr val="bg2"/>
              </a:solidFill>
              <a:latin typeface="Arial" panose="020B0604020202020204" pitchFamily="34" charset="0"/>
            </a:endParaRPr>
          </a:p>
        </p:txBody>
      </p:sp>
      <p:sp>
        <p:nvSpPr>
          <p:cNvPr id="26627" name="Rectangle 2">
            <a:extLst>
              <a:ext uri="{FF2B5EF4-FFF2-40B4-BE49-F238E27FC236}">
                <a16:creationId xmlns:a16="http://schemas.microsoft.com/office/drawing/2014/main" id="{793ACC60-4CD1-51E0-A578-FF7F2DB60663}"/>
              </a:ext>
            </a:extLst>
          </p:cNvPr>
          <p:cNvSpPr>
            <a:spLocks noGrp="1" noChangeArrowheads="1"/>
          </p:cNvSpPr>
          <p:nvPr>
            <p:ph type="title"/>
          </p:nvPr>
        </p:nvSpPr>
        <p:spPr>
          <a:xfrm>
            <a:off x="1146810" y="346075"/>
            <a:ext cx="7645400" cy="990600"/>
          </a:xfrm>
        </p:spPr>
        <p:txBody>
          <a:bodyPr/>
          <a:lstStyle/>
          <a:p>
            <a:r>
              <a:rPr lang="en-GB" altLang="en-US" dirty="0">
                <a:solidFill>
                  <a:srgbClr val="00B050"/>
                </a:solidFill>
                <a:latin typeface="+mn-lt"/>
              </a:rPr>
              <a:t>More on Licensing….</a:t>
            </a:r>
            <a:endParaRPr lang="en-GB" altLang="en-US" u="sng" dirty="0">
              <a:solidFill>
                <a:srgbClr val="00B050"/>
              </a:solidFill>
              <a:latin typeface="+mn-lt"/>
            </a:endParaRPr>
          </a:p>
        </p:txBody>
      </p:sp>
      <p:sp>
        <p:nvSpPr>
          <p:cNvPr id="26628" name="Rectangle 3">
            <a:extLst>
              <a:ext uri="{FF2B5EF4-FFF2-40B4-BE49-F238E27FC236}">
                <a16:creationId xmlns:a16="http://schemas.microsoft.com/office/drawing/2014/main" id="{F8031C2B-8D93-DA49-F456-6C8E90B7BEC5}"/>
              </a:ext>
            </a:extLst>
          </p:cNvPr>
          <p:cNvSpPr>
            <a:spLocks noGrp="1" noChangeArrowheads="1"/>
          </p:cNvSpPr>
          <p:nvPr>
            <p:ph type="body" idx="1"/>
          </p:nvPr>
        </p:nvSpPr>
        <p:spPr>
          <a:xfrm>
            <a:off x="1828800" y="1600200"/>
            <a:ext cx="8458200" cy="4876800"/>
          </a:xfrm>
        </p:spPr>
        <p:txBody>
          <a:bodyPr/>
          <a:lstStyle/>
          <a:p>
            <a:pPr>
              <a:buSzPct val="85000"/>
              <a:buFont typeface="Monotype Sorts" pitchFamily="2" charset="2"/>
              <a:buNone/>
            </a:pPr>
            <a:r>
              <a:rPr lang="en-GB" altLang="en-US" sz="2000" b="1" i="1" u="sng" dirty="0">
                <a:solidFill>
                  <a:srgbClr val="000000"/>
                </a:solidFill>
                <a:highlight>
                  <a:srgbClr val="C0C0C0"/>
                </a:highlight>
              </a:rPr>
              <a:t>GATS ARTICLE VI</a:t>
            </a:r>
          </a:p>
          <a:p>
            <a:pPr>
              <a:buSzPct val="85000"/>
              <a:buFont typeface="Monotype Sorts" pitchFamily="2" charset="2"/>
              <a:buNone/>
            </a:pPr>
            <a:r>
              <a:rPr lang="en-GB" altLang="en-US" sz="2000" b="1" i="1" dirty="0">
                <a:solidFill>
                  <a:srgbClr val="000000"/>
                </a:solidFill>
                <a:highlight>
                  <a:srgbClr val="C0C0C0"/>
                </a:highlight>
              </a:rPr>
              <a:t>In services or sectors where commitments are undertaken:</a:t>
            </a:r>
            <a:endParaRPr lang="en-GB" altLang="en-US" sz="2000" i="1" dirty="0">
              <a:solidFill>
                <a:srgbClr val="000000"/>
              </a:solidFill>
              <a:highlight>
                <a:srgbClr val="C0C0C0"/>
              </a:highlight>
            </a:endParaRPr>
          </a:p>
          <a:p>
            <a:pPr>
              <a:buSzPct val="85000"/>
              <a:buFont typeface="Monotype Sorts" pitchFamily="2" charset="2"/>
              <a:buNone/>
            </a:pPr>
            <a:r>
              <a:rPr lang="en-GB" altLang="en-US" sz="2400" b="1" dirty="0">
                <a:solidFill>
                  <a:srgbClr val="008000"/>
                </a:solidFill>
                <a:highlight>
                  <a:srgbClr val="C0C0C0"/>
                </a:highlight>
                <a:latin typeface="Arial Black" panose="020B0604020202020204" pitchFamily="34" charset="0"/>
              </a:rPr>
              <a:t>If licensing is required, the </a:t>
            </a:r>
            <a:r>
              <a:rPr lang="en-GB" altLang="en-US" sz="2400" b="1" u="sng" dirty="0">
                <a:solidFill>
                  <a:srgbClr val="008000"/>
                </a:solidFill>
                <a:highlight>
                  <a:srgbClr val="C0C0C0"/>
                </a:highlight>
                <a:latin typeface="Arial Black" panose="020B0604020202020204" pitchFamily="34" charset="0"/>
              </a:rPr>
              <a:t>procedures</a:t>
            </a:r>
            <a:r>
              <a:rPr lang="en-GB" altLang="en-US" sz="2400" b="1" dirty="0">
                <a:solidFill>
                  <a:srgbClr val="008000"/>
                </a:solidFill>
                <a:highlight>
                  <a:srgbClr val="C0C0C0"/>
                </a:highlight>
                <a:latin typeface="Arial Black" panose="020B0604020202020204" pitchFamily="34" charset="0"/>
              </a:rPr>
              <a:t> must not restrict the supply of  services</a:t>
            </a:r>
            <a:endParaRPr lang="en-GB" altLang="en-US" sz="2000" dirty="0">
              <a:solidFill>
                <a:srgbClr val="000000"/>
              </a:solidFill>
              <a:highlight>
                <a:srgbClr val="C0C0C0"/>
              </a:highlight>
              <a:latin typeface="Arial Black" panose="020B0604020202020204" pitchFamily="34" charset="0"/>
            </a:endParaRPr>
          </a:p>
          <a:p>
            <a:pPr lvl="2">
              <a:lnSpc>
                <a:spcPct val="80000"/>
              </a:lnSpc>
              <a:buClr>
                <a:srgbClr val="CC0000"/>
              </a:buClr>
              <a:buSzPct val="85000"/>
              <a:buFont typeface="Wingdings" pitchFamily="2" charset="2"/>
              <a:buChar char="§"/>
            </a:pPr>
            <a:r>
              <a:rPr lang="en-GB" altLang="en-US" b="1" dirty="0">
                <a:solidFill>
                  <a:srgbClr val="000000"/>
                </a:solidFill>
                <a:highlight>
                  <a:srgbClr val="C0C0C0"/>
                </a:highlight>
              </a:rPr>
              <a:t>Inform the applicant of the decision within a reasonable time</a:t>
            </a:r>
            <a:endParaRPr lang="en-GB" altLang="en-US" dirty="0">
              <a:solidFill>
                <a:srgbClr val="000000"/>
              </a:solidFill>
              <a:highlight>
                <a:srgbClr val="C0C0C0"/>
              </a:highlight>
            </a:endParaRPr>
          </a:p>
          <a:p>
            <a:pPr lvl="2">
              <a:lnSpc>
                <a:spcPct val="80000"/>
              </a:lnSpc>
              <a:buClr>
                <a:srgbClr val="CC0000"/>
              </a:buClr>
              <a:buSzPct val="85000"/>
              <a:buFont typeface="Wingdings" pitchFamily="2" charset="2"/>
              <a:buChar char="§"/>
            </a:pPr>
            <a:r>
              <a:rPr lang="en-GB" altLang="en-US" b="1" dirty="0">
                <a:solidFill>
                  <a:srgbClr val="000000"/>
                </a:solidFill>
                <a:highlight>
                  <a:srgbClr val="C0C0C0"/>
                </a:highlight>
              </a:rPr>
              <a:t>Upon request, promptly inform of the status of the application</a:t>
            </a:r>
            <a:endParaRPr lang="en-GB" altLang="en-US" dirty="0">
              <a:solidFill>
                <a:srgbClr val="000000"/>
              </a:solidFill>
              <a:highlight>
                <a:srgbClr val="C0C0C0"/>
              </a:highlight>
            </a:endParaRPr>
          </a:p>
          <a:p>
            <a:pPr>
              <a:buClr>
                <a:srgbClr val="CC0000"/>
              </a:buClr>
              <a:buSzPct val="85000"/>
              <a:buFont typeface="Monotype Sorts" pitchFamily="2" charset="2"/>
              <a:buNone/>
            </a:pPr>
            <a:r>
              <a:rPr lang="en-GB" altLang="en-US" sz="2000" b="1" i="1" u="sng" dirty="0">
                <a:solidFill>
                  <a:srgbClr val="0070C0"/>
                </a:solidFill>
              </a:rPr>
              <a:t>Reference Paper on regulatory principles</a:t>
            </a:r>
            <a:endParaRPr lang="en-GB" altLang="en-US" sz="2000" dirty="0">
              <a:solidFill>
                <a:srgbClr val="0070C0"/>
              </a:solidFill>
            </a:endParaRPr>
          </a:p>
          <a:p>
            <a:pPr>
              <a:buClr>
                <a:srgbClr val="CC0000"/>
              </a:buClr>
              <a:buSzPct val="85000"/>
              <a:buFont typeface="Monotype Sorts" pitchFamily="2" charset="2"/>
              <a:buNone/>
            </a:pPr>
            <a:r>
              <a:rPr lang="en-GB" altLang="en-US" sz="2200" b="1" dirty="0">
                <a:solidFill>
                  <a:srgbClr val="008000"/>
                </a:solidFill>
                <a:latin typeface="Arial Black" panose="020B0604020202020204" pitchFamily="34" charset="0"/>
              </a:rPr>
              <a:t>Make publicly available:</a:t>
            </a:r>
            <a:endParaRPr lang="en-GB" altLang="en-US" sz="2200" dirty="0">
              <a:solidFill>
                <a:srgbClr val="000000"/>
              </a:solidFill>
              <a:latin typeface="Arial Black" panose="020B0604020202020204" pitchFamily="34" charset="0"/>
            </a:endParaRPr>
          </a:p>
          <a:p>
            <a:pPr lvl="2">
              <a:lnSpc>
                <a:spcPct val="70000"/>
              </a:lnSpc>
              <a:buClr>
                <a:srgbClr val="CC0000"/>
              </a:buClr>
              <a:buSzPct val="85000"/>
              <a:buFont typeface="Wingdings" pitchFamily="2" charset="2"/>
              <a:buChar char="§"/>
            </a:pPr>
            <a:r>
              <a:rPr lang="en-GB" altLang="en-US" b="1" dirty="0">
                <a:solidFill>
                  <a:srgbClr val="000000"/>
                </a:solidFill>
              </a:rPr>
              <a:t>All the licensing criteria </a:t>
            </a:r>
            <a:endParaRPr lang="en-GB" altLang="en-US" dirty="0">
              <a:solidFill>
                <a:srgbClr val="000000"/>
              </a:solidFill>
            </a:endParaRPr>
          </a:p>
          <a:p>
            <a:pPr lvl="2">
              <a:lnSpc>
                <a:spcPct val="70000"/>
              </a:lnSpc>
              <a:buClr>
                <a:srgbClr val="CC0000"/>
              </a:buClr>
              <a:buSzPct val="85000"/>
              <a:buFont typeface="Wingdings" pitchFamily="2" charset="2"/>
              <a:buChar char="§"/>
            </a:pPr>
            <a:r>
              <a:rPr lang="en-GB" altLang="en-US" b="1" dirty="0">
                <a:solidFill>
                  <a:srgbClr val="000000"/>
                </a:solidFill>
              </a:rPr>
              <a:t>The period of time normally required to reach a decision</a:t>
            </a:r>
            <a:endParaRPr lang="en-GB" altLang="en-US" dirty="0">
              <a:solidFill>
                <a:srgbClr val="000000"/>
              </a:solidFill>
            </a:endParaRPr>
          </a:p>
          <a:p>
            <a:pPr lvl="2">
              <a:lnSpc>
                <a:spcPct val="70000"/>
              </a:lnSpc>
              <a:buClr>
                <a:srgbClr val="CC0000"/>
              </a:buClr>
              <a:buSzPct val="85000"/>
              <a:buFont typeface="Wingdings" pitchFamily="2" charset="2"/>
              <a:buChar char="§"/>
            </a:pPr>
            <a:r>
              <a:rPr lang="en-GB" altLang="en-US" b="1" dirty="0">
                <a:solidFill>
                  <a:srgbClr val="000000"/>
                </a:solidFill>
              </a:rPr>
              <a:t>The terms and conditions of individual licences</a:t>
            </a:r>
            <a:endParaRPr lang="en-GB" altLang="en-US" dirty="0">
              <a:solidFill>
                <a:srgbClr val="000000"/>
              </a:solidFill>
            </a:endParaRPr>
          </a:p>
          <a:p>
            <a:pPr>
              <a:lnSpc>
                <a:spcPct val="90000"/>
              </a:lnSpc>
              <a:buClr>
                <a:srgbClr val="CC0000"/>
              </a:buClr>
              <a:buSzPct val="85000"/>
              <a:buFont typeface="Monotype Sorts" pitchFamily="2" charset="2"/>
              <a:buNone/>
            </a:pPr>
            <a:r>
              <a:rPr lang="en-GB" altLang="en-US" sz="2000" b="1" dirty="0">
                <a:solidFill>
                  <a:srgbClr val="000000"/>
                </a:solidFill>
              </a:rPr>
              <a:t>Upon request, provide the reasons for denial of a licence</a:t>
            </a:r>
          </a:p>
        </p:txBody>
      </p:sp>
      <p:pic>
        <p:nvPicPr>
          <p:cNvPr id="2" name="Content Placeholder 9">
            <a:extLst>
              <a:ext uri="{FF2B5EF4-FFF2-40B4-BE49-F238E27FC236}">
                <a16:creationId xmlns:a16="http://schemas.microsoft.com/office/drawing/2014/main" id="{C23F386F-0D39-62CA-6EB8-AC4E84838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F45D241F-13C8-5F26-67B0-B25404F4EBB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43F783B6-27C6-3245-9D70-28D2FD49EE03}" type="slidenum">
              <a:rPr kumimoji="0" lang="en-US" altLang="en-US" sz="1400">
                <a:solidFill>
                  <a:schemeClr val="bg2"/>
                </a:solidFill>
                <a:latin typeface="Arial" panose="020B0604020202020204" pitchFamily="34" charset="0"/>
              </a:rPr>
              <a:pPr>
                <a:spcBef>
                  <a:spcPct val="50000"/>
                </a:spcBef>
                <a:buClrTx/>
                <a:buFontTx/>
                <a:buNone/>
              </a:pPr>
              <a:t>13</a:t>
            </a:fld>
            <a:endParaRPr kumimoji="0" lang="en-US" altLang="en-US" sz="1400">
              <a:solidFill>
                <a:schemeClr val="bg2"/>
              </a:solidFill>
              <a:latin typeface="Arial" panose="020B0604020202020204" pitchFamily="34" charset="0"/>
            </a:endParaRPr>
          </a:p>
        </p:txBody>
      </p:sp>
      <p:sp>
        <p:nvSpPr>
          <p:cNvPr id="27651" name="Rectangle 2">
            <a:extLst>
              <a:ext uri="{FF2B5EF4-FFF2-40B4-BE49-F238E27FC236}">
                <a16:creationId xmlns:a16="http://schemas.microsoft.com/office/drawing/2014/main" id="{A360C02C-2FF9-82BE-5220-12B8AA32DA7B}"/>
              </a:ext>
            </a:extLst>
          </p:cNvPr>
          <p:cNvSpPr>
            <a:spLocks noGrp="1" noChangeArrowheads="1"/>
          </p:cNvSpPr>
          <p:nvPr>
            <p:ph type="title"/>
          </p:nvPr>
        </p:nvSpPr>
        <p:spPr>
          <a:xfrm>
            <a:off x="1082040" y="609600"/>
            <a:ext cx="8128000" cy="838200"/>
          </a:xfrm>
        </p:spPr>
        <p:txBody>
          <a:bodyPr>
            <a:normAutofit fontScale="90000"/>
          </a:bodyPr>
          <a:lstStyle/>
          <a:p>
            <a:pPr marL="101600" indent="-101600"/>
            <a:br>
              <a:rPr lang="en-GB" altLang="en-US" dirty="0">
                <a:solidFill>
                  <a:srgbClr val="00B050"/>
                </a:solidFill>
                <a:latin typeface="+mn-lt"/>
              </a:rPr>
            </a:br>
            <a:r>
              <a:rPr lang="en-GB" altLang="en-US" dirty="0">
                <a:solidFill>
                  <a:srgbClr val="00B050"/>
                </a:solidFill>
                <a:latin typeface="+mn-lt"/>
              </a:rPr>
              <a:t>Regulatory requirements</a:t>
            </a:r>
          </a:p>
        </p:txBody>
      </p:sp>
      <p:sp>
        <p:nvSpPr>
          <p:cNvPr id="27652" name="Rectangle 3">
            <a:extLst>
              <a:ext uri="{FF2B5EF4-FFF2-40B4-BE49-F238E27FC236}">
                <a16:creationId xmlns:a16="http://schemas.microsoft.com/office/drawing/2014/main" id="{E3958223-3188-DD4F-6CCE-27735C049688}"/>
              </a:ext>
            </a:extLst>
          </p:cNvPr>
          <p:cNvSpPr>
            <a:spLocks noGrp="1" noChangeArrowheads="1"/>
          </p:cNvSpPr>
          <p:nvPr>
            <p:ph type="body" idx="1"/>
          </p:nvPr>
        </p:nvSpPr>
        <p:spPr>
          <a:xfrm>
            <a:off x="1981200" y="1885950"/>
            <a:ext cx="8305800" cy="4362450"/>
          </a:xfrm>
        </p:spPr>
        <p:txBody>
          <a:bodyPr/>
          <a:lstStyle/>
          <a:p>
            <a:pPr algn="just">
              <a:lnSpc>
                <a:spcPct val="110000"/>
              </a:lnSpc>
              <a:buSzPct val="85000"/>
              <a:buFont typeface="Monotype Sorts" pitchFamily="2" charset="2"/>
              <a:buNone/>
            </a:pPr>
            <a:r>
              <a:rPr lang="en-GB" altLang="en-US" sz="2200" b="1" i="1" u="sng" dirty="0">
                <a:solidFill>
                  <a:srgbClr val="0070C0"/>
                </a:solidFill>
              </a:rPr>
              <a:t>Reference Paper on regulatory principles</a:t>
            </a:r>
            <a:r>
              <a:rPr lang="en-GB" altLang="en-US" sz="2200" dirty="0">
                <a:solidFill>
                  <a:srgbClr val="0070C0"/>
                </a:solidFill>
              </a:rPr>
              <a:t>  </a:t>
            </a:r>
          </a:p>
          <a:p>
            <a:pPr algn="just">
              <a:lnSpc>
                <a:spcPct val="110000"/>
              </a:lnSpc>
              <a:buSzPct val="85000"/>
              <a:buFont typeface="Monotype Sorts" pitchFamily="2" charset="2"/>
              <a:buNone/>
            </a:pPr>
            <a:r>
              <a:rPr lang="en-GB" altLang="en-US" b="1" dirty="0">
                <a:solidFill>
                  <a:srgbClr val="008000"/>
                </a:solidFill>
              </a:rPr>
              <a:t>Universal Service Obligations</a:t>
            </a:r>
            <a:endParaRPr lang="en-GB" altLang="en-US" dirty="0">
              <a:solidFill>
                <a:srgbClr val="000000"/>
              </a:solidFill>
            </a:endParaRPr>
          </a:p>
          <a:p>
            <a:pPr algn="just">
              <a:lnSpc>
                <a:spcPct val="110000"/>
              </a:lnSpc>
              <a:buSzPct val="85000"/>
              <a:buFont typeface="Monotype Sorts" pitchFamily="2" charset="2"/>
              <a:buNone/>
            </a:pPr>
            <a:r>
              <a:rPr lang="en-GB" altLang="en-US" b="1" dirty="0">
                <a:solidFill>
                  <a:srgbClr val="000000"/>
                </a:solidFill>
              </a:rPr>
              <a:t>Administer universal service obligations, however defined, in a manner that is:</a:t>
            </a:r>
            <a:endParaRPr lang="en-GB" altLang="en-US" dirty="0">
              <a:solidFill>
                <a:srgbClr val="000000"/>
              </a:solidFill>
            </a:endParaRPr>
          </a:p>
          <a:p>
            <a:pPr lvl="1" algn="just">
              <a:lnSpc>
                <a:spcPct val="110000"/>
              </a:lnSpc>
              <a:buClr>
                <a:srgbClr val="CC0000"/>
              </a:buClr>
              <a:buSzPct val="130000"/>
              <a:buFont typeface="Wingdings" pitchFamily="2" charset="2"/>
              <a:buChar char="§"/>
            </a:pPr>
            <a:r>
              <a:rPr lang="en-GB" altLang="en-US" b="1" dirty="0">
                <a:solidFill>
                  <a:srgbClr val="000000"/>
                </a:solidFill>
              </a:rPr>
              <a:t>Transparent</a:t>
            </a:r>
            <a:endParaRPr lang="en-GB" altLang="en-US" dirty="0">
              <a:solidFill>
                <a:srgbClr val="000000"/>
              </a:solidFill>
            </a:endParaRPr>
          </a:p>
          <a:p>
            <a:pPr lvl="1" algn="just">
              <a:lnSpc>
                <a:spcPct val="110000"/>
              </a:lnSpc>
              <a:buClr>
                <a:srgbClr val="CC0000"/>
              </a:buClr>
              <a:buSzPct val="130000"/>
              <a:buFont typeface="Wingdings" pitchFamily="2" charset="2"/>
              <a:buChar char="§"/>
            </a:pPr>
            <a:r>
              <a:rPr lang="en-GB" altLang="en-US" b="1" dirty="0">
                <a:solidFill>
                  <a:srgbClr val="000000"/>
                </a:solidFill>
              </a:rPr>
              <a:t>Non-discriminatory </a:t>
            </a:r>
            <a:endParaRPr lang="en-GB" altLang="en-US" dirty="0">
              <a:solidFill>
                <a:srgbClr val="000000"/>
              </a:solidFill>
            </a:endParaRPr>
          </a:p>
          <a:p>
            <a:pPr lvl="1" algn="just">
              <a:lnSpc>
                <a:spcPct val="110000"/>
              </a:lnSpc>
              <a:buClr>
                <a:srgbClr val="CC0000"/>
              </a:buClr>
              <a:buSzPct val="130000"/>
              <a:buFont typeface="Wingdings" pitchFamily="2" charset="2"/>
              <a:buChar char="§"/>
            </a:pPr>
            <a:r>
              <a:rPr lang="en-GB" altLang="en-US" b="1" dirty="0">
                <a:solidFill>
                  <a:srgbClr val="000000"/>
                </a:solidFill>
              </a:rPr>
              <a:t>Competition neutral  </a:t>
            </a:r>
            <a:endParaRPr lang="en-GB" altLang="en-US" dirty="0">
              <a:solidFill>
                <a:srgbClr val="000000"/>
              </a:solidFill>
            </a:endParaRPr>
          </a:p>
          <a:p>
            <a:pPr lvl="1" algn="just">
              <a:lnSpc>
                <a:spcPct val="110000"/>
              </a:lnSpc>
              <a:buClr>
                <a:srgbClr val="CC0000"/>
              </a:buClr>
              <a:buSzPct val="130000"/>
              <a:buFont typeface="Wingdings" pitchFamily="2" charset="2"/>
              <a:buChar char="§"/>
            </a:pPr>
            <a:r>
              <a:rPr lang="en-GB" altLang="en-US" b="1" dirty="0">
                <a:solidFill>
                  <a:srgbClr val="000000"/>
                </a:solidFill>
              </a:rPr>
              <a:t>Not more burdensome than necessary</a:t>
            </a:r>
          </a:p>
        </p:txBody>
      </p:sp>
      <p:pic>
        <p:nvPicPr>
          <p:cNvPr id="2" name="Content Placeholder 9">
            <a:extLst>
              <a:ext uri="{FF2B5EF4-FFF2-40B4-BE49-F238E27FC236}">
                <a16:creationId xmlns:a16="http://schemas.microsoft.com/office/drawing/2014/main" id="{5989BFC1-307E-1E3D-969E-0D6DC508F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AD904592-70CB-E9B0-2DB5-47A804CFF10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8A3B5054-9175-F844-9046-6E91DE4E28F2}" type="slidenum">
              <a:rPr kumimoji="0" lang="en-US" altLang="en-US" sz="1400">
                <a:solidFill>
                  <a:schemeClr val="bg2"/>
                </a:solidFill>
                <a:latin typeface="Arial" panose="020B0604020202020204" pitchFamily="34" charset="0"/>
              </a:rPr>
              <a:pPr>
                <a:spcBef>
                  <a:spcPct val="50000"/>
                </a:spcBef>
                <a:buClrTx/>
                <a:buFontTx/>
                <a:buNone/>
              </a:pPr>
              <a:t>14</a:t>
            </a:fld>
            <a:endParaRPr kumimoji="0" lang="en-US" altLang="en-US" sz="1400">
              <a:solidFill>
                <a:schemeClr val="bg2"/>
              </a:solidFill>
              <a:latin typeface="Arial" panose="020B0604020202020204" pitchFamily="34" charset="0"/>
            </a:endParaRPr>
          </a:p>
        </p:txBody>
      </p:sp>
      <p:sp>
        <p:nvSpPr>
          <p:cNvPr id="28675" name="Rectangle 2">
            <a:extLst>
              <a:ext uri="{FF2B5EF4-FFF2-40B4-BE49-F238E27FC236}">
                <a16:creationId xmlns:a16="http://schemas.microsoft.com/office/drawing/2014/main" id="{6E8F9522-36BC-ED21-A0D1-68A8FDC55058}"/>
              </a:ext>
            </a:extLst>
          </p:cNvPr>
          <p:cNvSpPr>
            <a:spLocks noGrp="1" noChangeArrowheads="1"/>
          </p:cNvSpPr>
          <p:nvPr>
            <p:ph type="title"/>
          </p:nvPr>
        </p:nvSpPr>
        <p:spPr>
          <a:xfrm>
            <a:off x="1333500" y="786485"/>
            <a:ext cx="7315200" cy="685800"/>
          </a:xfrm>
        </p:spPr>
        <p:txBody>
          <a:bodyPr>
            <a:normAutofit fontScale="90000"/>
          </a:bodyPr>
          <a:lstStyle/>
          <a:p>
            <a:r>
              <a:rPr lang="en-GB" altLang="en-US" dirty="0">
                <a:solidFill>
                  <a:srgbClr val="00B050"/>
                </a:solidFill>
                <a:latin typeface="+mn-lt"/>
              </a:rPr>
              <a:t>SAFEGUARDS ON COMPETITION </a:t>
            </a:r>
          </a:p>
        </p:txBody>
      </p:sp>
      <p:sp>
        <p:nvSpPr>
          <p:cNvPr id="2" name="Rectangle 3">
            <a:extLst>
              <a:ext uri="{FF2B5EF4-FFF2-40B4-BE49-F238E27FC236}">
                <a16:creationId xmlns:a16="http://schemas.microsoft.com/office/drawing/2014/main" id="{3A70F278-75AC-A969-DFF2-2BA14AA49599}"/>
              </a:ext>
            </a:extLst>
          </p:cNvPr>
          <p:cNvSpPr>
            <a:spLocks noGrp="1" noChangeArrowheads="1"/>
          </p:cNvSpPr>
          <p:nvPr>
            <p:ph type="body" idx="1"/>
          </p:nvPr>
        </p:nvSpPr>
        <p:spPr>
          <a:xfrm>
            <a:off x="2133600" y="1600200"/>
            <a:ext cx="8534400" cy="4876800"/>
          </a:xfrm>
        </p:spPr>
        <p:txBody>
          <a:bodyPr/>
          <a:lstStyle/>
          <a:p>
            <a:pPr algn="just">
              <a:buClr>
                <a:srgbClr val="008000"/>
              </a:buClr>
              <a:buSzPct val="85000"/>
              <a:buFont typeface="Monotype Sorts" pitchFamily="2" charset="2"/>
              <a:buNone/>
            </a:pPr>
            <a:r>
              <a:rPr lang="en-GB" altLang="en-US" dirty="0">
                <a:solidFill>
                  <a:srgbClr val="000099"/>
                </a:solidFill>
                <a:highlight>
                  <a:srgbClr val="C0C0C0"/>
                </a:highlight>
              </a:rPr>
              <a:t>GATS Articles VIII &amp; IX</a:t>
            </a:r>
          </a:p>
          <a:p>
            <a:pPr lvl="1" algn="just">
              <a:buClr>
                <a:srgbClr val="008000"/>
              </a:buClr>
              <a:buSzPct val="85000"/>
              <a:buFont typeface="Wingdings" pitchFamily="2" charset="2"/>
              <a:buChar char="§"/>
            </a:pPr>
            <a:r>
              <a:rPr lang="en-GB" altLang="en-US" i="1" dirty="0">
                <a:highlight>
                  <a:srgbClr val="C0C0C0"/>
                </a:highlight>
              </a:rPr>
              <a:t>Monopolies</a:t>
            </a:r>
          </a:p>
          <a:p>
            <a:pPr lvl="1" algn="just">
              <a:buClr>
                <a:srgbClr val="008000"/>
              </a:buClr>
              <a:buSzPct val="85000"/>
              <a:buFont typeface="Wingdings" pitchFamily="2" charset="2"/>
              <a:buChar char="§"/>
            </a:pPr>
            <a:r>
              <a:rPr lang="en-GB" altLang="en-US" dirty="0">
                <a:highlight>
                  <a:srgbClr val="C0C0C0"/>
                </a:highlight>
              </a:rPr>
              <a:t>Anti-competitive practices</a:t>
            </a:r>
          </a:p>
          <a:p>
            <a:pPr>
              <a:buClr>
                <a:srgbClr val="008000"/>
              </a:buClr>
              <a:buSzPct val="85000"/>
              <a:buFont typeface="Monotype Sorts" pitchFamily="2" charset="2"/>
              <a:buNone/>
            </a:pPr>
            <a:r>
              <a:rPr lang="en-GB" altLang="en-US" sz="3000" dirty="0">
                <a:solidFill>
                  <a:srgbClr val="000099"/>
                </a:solidFill>
              </a:rPr>
              <a:t>The Reference Paper: Dominant Suppliers</a:t>
            </a:r>
            <a:r>
              <a:rPr lang="en-GB" altLang="en-US" sz="3000" dirty="0">
                <a:solidFill>
                  <a:schemeClr val="bg2"/>
                </a:solidFill>
              </a:rPr>
              <a:t> </a:t>
            </a:r>
          </a:p>
          <a:p>
            <a:pPr lvl="1" algn="just">
              <a:buClr>
                <a:srgbClr val="008000"/>
              </a:buClr>
              <a:buSzPct val="85000"/>
              <a:buFont typeface="Wingdings" pitchFamily="2" charset="2"/>
              <a:buChar char="§"/>
            </a:pPr>
            <a:r>
              <a:rPr lang="en-GB" altLang="en-US" dirty="0"/>
              <a:t>Competition safeguards</a:t>
            </a:r>
          </a:p>
          <a:p>
            <a:pPr lvl="1" algn="just">
              <a:buClr>
                <a:srgbClr val="008000"/>
              </a:buClr>
              <a:buSzPct val="85000"/>
              <a:buFont typeface="Wingdings" pitchFamily="2" charset="2"/>
              <a:buChar char="§"/>
            </a:pPr>
            <a:r>
              <a:rPr lang="en-GB" altLang="en-US" dirty="0"/>
              <a:t>Interconnection</a:t>
            </a:r>
          </a:p>
          <a:p>
            <a:pPr>
              <a:buClr>
                <a:srgbClr val="008000"/>
              </a:buClr>
              <a:buSzPct val="85000"/>
              <a:buFont typeface="Monotype Sorts" pitchFamily="2" charset="2"/>
              <a:buNone/>
            </a:pPr>
            <a:r>
              <a:rPr lang="en-GB" altLang="en-US" sz="3000" dirty="0">
                <a:solidFill>
                  <a:srgbClr val="000099"/>
                </a:solidFill>
              </a:rPr>
              <a:t>The Annex on Telecoms: Public Providers</a:t>
            </a:r>
            <a:endParaRPr lang="en-GB" altLang="en-US" dirty="0">
              <a:solidFill>
                <a:schemeClr val="bg2"/>
              </a:solidFill>
            </a:endParaRPr>
          </a:p>
          <a:p>
            <a:pPr lvl="1" algn="just">
              <a:buClr>
                <a:srgbClr val="008000"/>
              </a:buClr>
              <a:buSzPct val="85000"/>
              <a:buFont typeface="Wingdings" pitchFamily="2" charset="2"/>
              <a:buChar char="§"/>
            </a:pPr>
            <a:r>
              <a:rPr lang="en-GB" altLang="en-US" dirty="0"/>
              <a:t>Access and use guarantees</a:t>
            </a:r>
          </a:p>
        </p:txBody>
      </p:sp>
      <p:pic>
        <p:nvPicPr>
          <p:cNvPr id="3" name="Content Placeholder 9">
            <a:extLst>
              <a:ext uri="{FF2B5EF4-FFF2-40B4-BE49-F238E27FC236}">
                <a16:creationId xmlns:a16="http://schemas.microsoft.com/office/drawing/2014/main" id="{1F1A9221-4EAF-65CD-80BB-B83C2AE97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215A5013-67E6-A524-44CA-4C871D3E2B54}"/>
              </a:ext>
            </a:extLst>
          </p:cNvPr>
          <p:cNvSpPr>
            <a:spLocks noGrp="1"/>
          </p:cNvSpPr>
          <p:nvPr>
            <p:ph type="ftr" sz="quarter" idx="4294967295"/>
          </p:nvPr>
        </p:nvSpPr>
        <p:spPr bwMode="auto">
          <a:xfrm>
            <a:off x="4648200" y="622935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a:solidFill>
                  <a:schemeClr val="bg2"/>
                </a:solidFill>
                <a:latin typeface="Arial" panose="020B0604020202020204" pitchFamily="34" charset="0"/>
              </a:rPr>
              <a:t>tsd/slides/regeng.ppt</a:t>
            </a:r>
          </a:p>
        </p:txBody>
      </p:sp>
      <p:sp>
        <p:nvSpPr>
          <p:cNvPr id="30723" name="Slide Number Placeholder 5">
            <a:extLst>
              <a:ext uri="{FF2B5EF4-FFF2-40B4-BE49-F238E27FC236}">
                <a16:creationId xmlns:a16="http://schemas.microsoft.com/office/drawing/2014/main" id="{DE531EB2-325F-5957-8C91-E816F905031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F30D520C-84EF-AB48-9306-9612E2543E44}" type="slidenum">
              <a:rPr kumimoji="0" lang="en-US" altLang="en-US" sz="1400">
                <a:solidFill>
                  <a:schemeClr val="bg2"/>
                </a:solidFill>
                <a:latin typeface="Arial" panose="020B0604020202020204" pitchFamily="34" charset="0"/>
              </a:rPr>
              <a:pPr>
                <a:spcBef>
                  <a:spcPct val="50000"/>
                </a:spcBef>
                <a:buClrTx/>
                <a:buFontTx/>
                <a:buNone/>
              </a:pPr>
              <a:t>15</a:t>
            </a:fld>
            <a:endParaRPr kumimoji="0" lang="en-US" altLang="en-US" sz="1400">
              <a:solidFill>
                <a:schemeClr val="bg2"/>
              </a:solidFill>
              <a:latin typeface="Arial" panose="020B0604020202020204" pitchFamily="34" charset="0"/>
            </a:endParaRPr>
          </a:p>
        </p:txBody>
      </p:sp>
      <p:sp>
        <p:nvSpPr>
          <p:cNvPr id="30724" name="Rectangle 2">
            <a:extLst>
              <a:ext uri="{FF2B5EF4-FFF2-40B4-BE49-F238E27FC236}">
                <a16:creationId xmlns:a16="http://schemas.microsoft.com/office/drawing/2014/main" id="{43423418-3A18-DA30-D9FB-104917071163}"/>
              </a:ext>
            </a:extLst>
          </p:cNvPr>
          <p:cNvSpPr>
            <a:spLocks noGrp="1" noChangeArrowheads="1"/>
          </p:cNvSpPr>
          <p:nvPr>
            <p:ph type="title"/>
          </p:nvPr>
        </p:nvSpPr>
        <p:spPr>
          <a:xfrm>
            <a:off x="952500" y="381000"/>
            <a:ext cx="7391400" cy="1219200"/>
          </a:xfrm>
        </p:spPr>
        <p:txBody>
          <a:bodyPr/>
          <a:lstStyle/>
          <a:p>
            <a:r>
              <a:rPr lang="en-GB" altLang="en-US" sz="3200" dirty="0">
                <a:solidFill>
                  <a:srgbClr val="00B050"/>
                </a:solidFill>
                <a:latin typeface="+mn-lt"/>
              </a:rPr>
              <a:t>Obligations relating to  </a:t>
            </a:r>
            <a:br>
              <a:rPr lang="en-GB" altLang="en-US" sz="3200" dirty="0">
                <a:solidFill>
                  <a:srgbClr val="00B050"/>
                </a:solidFill>
                <a:latin typeface="+mn-lt"/>
              </a:rPr>
            </a:br>
            <a:r>
              <a:rPr lang="en-GB" altLang="en-US" sz="3200" dirty="0">
                <a:solidFill>
                  <a:srgbClr val="00B050"/>
                </a:solidFill>
                <a:latin typeface="+mn-lt"/>
              </a:rPr>
              <a:t>"MAJOR" Telecom Suppliers</a:t>
            </a:r>
            <a:endParaRPr lang="en-GB" altLang="en-US" sz="2000" i="1" dirty="0">
              <a:solidFill>
                <a:srgbClr val="00B050"/>
              </a:solidFill>
              <a:latin typeface="+mn-lt"/>
            </a:endParaRPr>
          </a:p>
        </p:txBody>
      </p:sp>
      <p:sp>
        <p:nvSpPr>
          <p:cNvPr id="30725" name="Rectangle 3">
            <a:extLst>
              <a:ext uri="{FF2B5EF4-FFF2-40B4-BE49-F238E27FC236}">
                <a16:creationId xmlns:a16="http://schemas.microsoft.com/office/drawing/2014/main" id="{D19FF02E-8638-A52B-3820-7BE57B1EBFEF}"/>
              </a:ext>
            </a:extLst>
          </p:cNvPr>
          <p:cNvSpPr>
            <a:spLocks noGrp="1" noChangeArrowheads="1"/>
          </p:cNvSpPr>
          <p:nvPr>
            <p:ph type="body" idx="1"/>
          </p:nvPr>
        </p:nvSpPr>
        <p:spPr>
          <a:xfrm>
            <a:off x="1672590" y="1553490"/>
            <a:ext cx="8686800" cy="5105400"/>
          </a:xfrm>
        </p:spPr>
        <p:txBody>
          <a:bodyPr/>
          <a:lstStyle/>
          <a:p>
            <a:pPr>
              <a:buFont typeface="Monotype Sorts" pitchFamily="2" charset="2"/>
              <a:buNone/>
            </a:pPr>
            <a:r>
              <a:rPr lang="en-GB" altLang="en-US" sz="2400" b="1" u="sng" dirty="0">
                <a:solidFill>
                  <a:srgbClr val="000000"/>
                </a:solidFill>
              </a:rPr>
              <a:t>Reference Paper on regulatory principles</a:t>
            </a:r>
            <a:endParaRPr lang="en-GB" altLang="en-US" sz="1600" dirty="0">
              <a:solidFill>
                <a:srgbClr val="000000"/>
              </a:solidFill>
            </a:endParaRPr>
          </a:p>
          <a:p>
            <a:pPr>
              <a:buSzPct val="85000"/>
              <a:buFont typeface="Monotype Sorts" pitchFamily="2" charset="2"/>
              <a:buNone/>
            </a:pPr>
            <a:r>
              <a:rPr lang="en-GB" altLang="en-US" sz="2000" b="1" dirty="0">
                <a:solidFill>
                  <a:srgbClr val="000000"/>
                </a:solidFill>
              </a:rPr>
              <a:t>Defines as "major" those suppliers with control over essential facilities or a dominant position in the relevant market for basic telecommunications services </a:t>
            </a:r>
            <a:endParaRPr lang="en-GB" altLang="en-US" sz="2000" dirty="0">
              <a:solidFill>
                <a:srgbClr val="000000"/>
              </a:solidFill>
            </a:endParaRPr>
          </a:p>
          <a:p>
            <a:pPr>
              <a:buSzPct val="85000"/>
              <a:buFont typeface="Monotype Sorts" pitchFamily="2" charset="2"/>
              <a:buNone/>
            </a:pPr>
            <a:r>
              <a:rPr lang="en-GB" altLang="en-US" sz="2000" b="1" dirty="0">
                <a:solidFill>
                  <a:srgbClr val="008000"/>
                </a:solidFill>
              </a:rPr>
              <a:t>Maintain measures to prevent major suppliers from engaging in anti-competitive practices affecting trade in telecommunications</a:t>
            </a:r>
            <a:endParaRPr lang="en-GB" altLang="en-US" sz="1600" dirty="0">
              <a:solidFill>
                <a:srgbClr val="000000"/>
              </a:solidFill>
            </a:endParaRPr>
          </a:p>
          <a:p>
            <a:pPr>
              <a:buSzPct val="85000"/>
              <a:buFont typeface="Monotype Sorts" pitchFamily="2" charset="2"/>
              <a:buNone/>
            </a:pPr>
            <a:r>
              <a:rPr lang="en-GB" altLang="en-US" sz="2400" b="1" dirty="0">
                <a:solidFill>
                  <a:srgbClr val="000080"/>
                </a:solidFill>
              </a:rPr>
              <a:t>Examples:</a:t>
            </a:r>
            <a:endParaRPr lang="en-GB" altLang="en-US" sz="2400" dirty="0">
              <a:solidFill>
                <a:srgbClr val="000000"/>
              </a:solidFill>
            </a:endParaRPr>
          </a:p>
          <a:p>
            <a:pPr>
              <a:buClr>
                <a:srgbClr val="008000"/>
              </a:buClr>
              <a:buSzPct val="85000"/>
              <a:buFont typeface="Wingdings" pitchFamily="2" charset="2"/>
              <a:buChar char="q"/>
            </a:pPr>
            <a:r>
              <a:rPr lang="en-GB" altLang="en-US" sz="2000" b="1" dirty="0">
                <a:solidFill>
                  <a:srgbClr val="000000"/>
                </a:solidFill>
              </a:rPr>
              <a:t>engaging in anti-competitive cross-subsidization  </a:t>
            </a:r>
            <a:endParaRPr lang="en-GB" altLang="en-US" sz="2000" dirty="0">
              <a:solidFill>
                <a:srgbClr val="000000"/>
              </a:solidFill>
            </a:endParaRPr>
          </a:p>
          <a:p>
            <a:pPr>
              <a:buClr>
                <a:srgbClr val="008000"/>
              </a:buClr>
              <a:buSzPct val="85000"/>
              <a:buFont typeface="Wingdings" pitchFamily="2" charset="2"/>
              <a:buChar char="q"/>
            </a:pPr>
            <a:r>
              <a:rPr lang="en-GB" altLang="en-US" sz="2000" b="1" dirty="0">
                <a:solidFill>
                  <a:srgbClr val="000000"/>
                </a:solidFill>
              </a:rPr>
              <a:t>abusing information obtained from competitors</a:t>
            </a:r>
            <a:endParaRPr lang="en-GB" altLang="en-US" sz="2000" dirty="0">
              <a:solidFill>
                <a:srgbClr val="000000"/>
              </a:solidFill>
            </a:endParaRPr>
          </a:p>
          <a:p>
            <a:pPr>
              <a:buClr>
                <a:srgbClr val="008000"/>
              </a:buClr>
              <a:buSzPct val="85000"/>
              <a:buFont typeface="Wingdings" pitchFamily="2" charset="2"/>
              <a:buChar char="q"/>
            </a:pPr>
            <a:r>
              <a:rPr lang="en-GB" altLang="en-US" sz="2000" b="1" dirty="0">
                <a:solidFill>
                  <a:srgbClr val="000000"/>
                </a:solidFill>
              </a:rPr>
              <a:t>not promptly providing other services suppliers with technical information about essential facilities and commercially relevant information they need to provide services </a:t>
            </a:r>
          </a:p>
        </p:txBody>
      </p:sp>
      <p:pic>
        <p:nvPicPr>
          <p:cNvPr id="2" name="Content Placeholder 9">
            <a:extLst>
              <a:ext uri="{FF2B5EF4-FFF2-40B4-BE49-F238E27FC236}">
                <a16:creationId xmlns:a16="http://schemas.microsoft.com/office/drawing/2014/main" id="{23B36CBC-7E95-A28C-F3B0-BA6B1FF1B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BB9529D5-B48B-CB96-FB9E-3FA3D4CBB6E8}"/>
              </a:ext>
            </a:extLst>
          </p:cNvPr>
          <p:cNvSpPr>
            <a:spLocks noGrp="1"/>
          </p:cNvSpPr>
          <p:nvPr>
            <p:ph type="ftr" sz="quarter" idx="4294967295"/>
          </p:nvPr>
        </p:nvSpPr>
        <p:spPr bwMode="auto">
          <a:xfrm>
            <a:off x="4648200" y="622935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a:solidFill>
                  <a:schemeClr val="bg2"/>
                </a:solidFill>
                <a:latin typeface="Arial" panose="020B0604020202020204" pitchFamily="34" charset="0"/>
              </a:rPr>
              <a:t>tsd/slides/regeng.ppt</a:t>
            </a:r>
          </a:p>
        </p:txBody>
      </p:sp>
      <p:sp>
        <p:nvSpPr>
          <p:cNvPr id="31747" name="Slide Number Placeholder 5">
            <a:extLst>
              <a:ext uri="{FF2B5EF4-FFF2-40B4-BE49-F238E27FC236}">
                <a16:creationId xmlns:a16="http://schemas.microsoft.com/office/drawing/2014/main" id="{6117D361-E07A-DBAC-D29C-8730927D756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474BA339-59EC-DF4E-9458-F2A4FA729DB1}" type="slidenum">
              <a:rPr kumimoji="0" lang="en-US" altLang="en-US" sz="1400">
                <a:solidFill>
                  <a:schemeClr val="bg2"/>
                </a:solidFill>
                <a:latin typeface="Arial" panose="020B0604020202020204" pitchFamily="34" charset="0"/>
              </a:rPr>
              <a:pPr>
                <a:spcBef>
                  <a:spcPct val="50000"/>
                </a:spcBef>
                <a:buClrTx/>
                <a:buFontTx/>
                <a:buNone/>
              </a:pPr>
              <a:t>16</a:t>
            </a:fld>
            <a:endParaRPr kumimoji="0" lang="en-US" altLang="en-US" sz="1400">
              <a:solidFill>
                <a:schemeClr val="bg2"/>
              </a:solidFill>
              <a:latin typeface="Arial" panose="020B0604020202020204" pitchFamily="34" charset="0"/>
            </a:endParaRPr>
          </a:p>
        </p:txBody>
      </p:sp>
      <p:sp>
        <p:nvSpPr>
          <p:cNvPr id="31748" name="Rectangle 2">
            <a:extLst>
              <a:ext uri="{FF2B5EF4-FFF2-40B4-BE49-F238E27FC236}">
                <a16:creationId xmlns:a16="http://schemas.microsoft.com/office/drawing/2014/main" id="{C7B8474E-B081-D827-DB78-534DD88EC634}"/>
              </a:ext>
            </a:extLst>
          </p:cNvPr>
          <p:cNvSpPr>
            <a:spLocks noGrp="1" noChangeArrowheads="1"/>
          </p:cNvSpPr>
          <p:nvPr>
            <p:ph type="title"/>
          </p:nvPr>
        </p:nvSpPr>
        <p:spPr>
          <a:xfrm>
            <a:off x="1116330" y="329285"/>
            <a:ext cx="7975600" cy="1143000"/>
          </a:xfrm>
        </p:spPr>
        <p:txBody>
          <a:bodyPr>
            <a:normAutofit/>
          </a:bodyPr>
          <a:lstStyle/>
          <a:p>
            <a:r>
              <a:rPr lang="en-GB" altLang="en-US" sz="4000" dirty="0">
                <a:solidFill>
                  <a:srgbClr val="00B050"/>
                </a:solidFill>
                <a:latin typeface="+mn-lt"/>
              </a:rPr>
              <a:t>Interconnection Guarantees</a:t>
            </a:r>
            <a:endParaRPr lang="en-GB" altLang="en-US" sz="4000" i="1" dirty="0">
              <a:solidFill>
                <a:srgbClr val="00B050"/>
              </a:solidFill>
              <a:latin typeface="+mn-lt"/>
            </a:endParaRPr>
          </a:p>
        </p:txBody>
      </p:sp>
      <p:sp>
        <p:nvSpPr>
          <p:cNvPr id="31749" name="Rectangle 3">
            <a:extLst>
              <a:ext uri="{FF2B5EF4-FFF2-40B4-BE49-F238E27FC236}">
                <a16:creationId xmlns:a16="http://schemas.microsoft.com/office/drawing/2014/main" id="{0F58C12B-1378-944E-657F-B1C0975F0E27}"/>
              </a:ext>
            </a:extLst>
          </p:cNvPr>
          <p:cNvSpPr>
            <a:spLocks noGrp="1" noChangeArrowheads="1"/>
          </p:cNvSpPr>
          <p:nvPr>
            <p:ph type="body" idx="1"/>
          </p:nvPr>
        </p:nvSpPr>
        <p:spPr>
          <a:xfrm>
            <a:off x="1752600" y="1210539"/>
            <a:ext cx="8686800" cy="4800600"/>
          </a:xfrm>
        </p:spPr>
        <p:txBody>
          <a:bodyPr/>
          <a:lstStyle/>
          <a:p>
            <a:pPr>
              <a:buSzPct val="85000"/>
              <a:buFont typeface="Monotype Sorts" pitchFamily="2" charset="2"/>
              <a:buNone/>
            </a:pPr>
            <a:r>
              <a:rPr lang="en-GB" altLang="en-US" sz="2000" b="1" i="1" u="sng" dirty="0">
                <a:solidFill>
                  <a:srgbClr val="000000"/>
                </a:solidFill>
              </a:rPr>
              <a:t>Reference Paper on regulatory principles</a:t>
            </a:r>
            <a:endParaRPr lang="en-GB" altLang="en-US" sz="2000" dirty="0">
              <a:solidFill>
                <a:srgbClr val="008000"/>
              </a:solidFill>
            </a:endParaRPr>
          </a:p>
          <a:p>
            <a:pPr>
              <a:lnSpc>
                <a:spcPct val="90000"/>
              </a:lnSpc>
              <a:buSzPct val="85000"/>
              <a:buFont typeface="Monotype Sorts" pitchFamily="2" charset="2"/>
              <a:buNone/>
            </a:pPr>
            <a:r>
              <a:rPr lang="en-GB" altLang="en-US" sz="2200" b="1" dirty="0">
                <a:solidFill>
                  <a:srgbClr val="CC0000"/>
                </a:solidFill>
              </a:rPr>
              <a:t>Ensure interconnection with a major supplier is provided:</a:t>
            </a:r>
            <a:endParaRPr lang="en-GB" altLang="en-US" sz="2200" b="1" dirty="0">
              <a:solidFill>
                <a:srgbClr val="008000"/>
              </a:solidFill>
            </a:endParaRPr>
          </a:p>
          <a:p>
            <a:pPr>
              <a:lnSpc>
                <a:spcPct val="90000"/>
              </a:lnSpc>
              <a:buClr>
                <a:srgbClr val="008000"/>
              </a:buClr>
              <a:buSzPct val="85000"/>
              <a:buFont typeface="Wingdings" pitchFamily="2" charset="2"/>
              <a:buChar char="Ø"/>
            </a:pPr>
            <a:r>
              <a:rPr lang="en-GB" altLang="en-US" sz="2200" b="1" dirty="0"/>
              <a:t>at any technically </a:t>
            </a:r>
            <a:r>
              <a:rPr lang="en-GB" altLang="en-US" sz="2200" b="1" u="sng" dirty="0">
                <a:solidFill>
                  <a:srgbClr val="008000"/>
                </a:solidFill>
              </a:rPr>
              <a:t>feasible network point</a:t>
            </a:r>
            <a:endParaRPr lang="en-GB" altLang="en-US" sz="2200" b="1" dirty="0">
              <a:solidFill>
                <a:schemeClr val="bg2"/>
              </a:solidFill>
            </a:endParaRPr>
          </a:p>
          <a:p>
            <a:pPr>
              <a:lnSpc>
                <a:spcPct val="90000"/>
              </a:lnSpc>
              <a:spcBef>
                <a:spcPct val="30000"/>
              </a:spcBef>
              <a:buClr>
                <a:srgbClr val="008000"/>
              </a:buClr>
              <a:buSzPct val="85000"/>
              <a:buFont typeface="Wingdings" pitchFamily="2" charset="2"/>
              <a:buChar char="Ø"/>
            </a:pPr>
            <a:r>
              <a:rPr lang="en-GB" altLang="en-US" sz="2200" b="1" dirty="0">
                <a:solidFill>
                  <a:srgbClr val="000000"/>
                </a:solidFill>
              </a:rPr>
              <a:t>under </a:t>
            </a:r>
            <a:r>
              <a:rPr lang="en-GB" altLang="en-US" sz="2200" b="1" u="sng" dirty="0">
                <a:solidFill>
                  <a:srgbClr val="008000"/>
                </a:solidFill>
              </a:rPr>
              <a:t>non-discriminatory</a:t>
            </a:r>
            <a:r>
              <a:rPr lang="en-GB" altLang="en-US" sz="2200" b="1" dirty="0">
                <a:solidFill>
                  <a:srgbClr val="000000"/>
                </a:solidFill>
              </a:rPr>
              <a:t> terms, conditions and rates </a:t>
            </a:r>
          </a:p>
          <a:p>
            <a:pPr>
              <a:lnSpc>
                <a:spcPct val="90000"/>
              </a:lnSpc>
              <a:spcBef>
                <a:spcPct val="30000"/>
              </a:spcBef>
              <a:buClr>
                <a:srgbClr val="008000"/>
              </a:buClr>
              <a:buSzPct val="85000"/>
              <a:buFont typeface="Wingdings" pitchFamily="2" charset="2"/>
              <a:buChar char="Ø"/>
            </a:pPr>
            <a:r>
              <a:rPr lang="en-GB" altLang="en-US" sz="2200" b="1" dirty="0">
                <a:solidFill>
                  <a:srgbClr val="000000"/>
                </a:solidFill>
              </a:rPr>
              <a:t>of a </a:t>
            </a:r>
            <a:r>
              <a:rPr lang="en-GB" altLang="en-US" sz="2200" b="1" u="sng" dirty="0">
                <a:solidFill>
                  <a:srgbClr val="008000"/>
                </a:solidFill>
              </a:rPr>
              <a:t>quality</a:t>
            </a:r>
            <a:r>
              <a:rPr lang="en-GB" altLang="en-US" sz="2200" b="1" dirty="0">
                <a:solidFill>
                  <a:srgbClr val="000000"/>
                </a:solidFill>
              </a:rPr>
              <a:t> no less favourable than provided for its own like services, those of  non-affiliated suppliers or subsidiaries or other affiliates</a:t>
            </a:r>
          </a:p>
          <a:p>
            <a:pPr>
              <a:lnSpc>
                <a:spcPct val="90000"/>
              </a:lnSpc>
              <a:spcBef>
                <a:spcPct val="30000"/>
              </a:spcBef>
              <a:buClr>
                <a:srgbClr val="008000"/>
              </a:buClr>
              <a:buSzPct val="85000"/>
              <a:buFont typeface="Wingdings" pitchFamily="2" charset="2"/>
              <a:buChar char="Ø"/>
            </a:pPr>
            <a:r>
              <a:rPr lang="en-GB" altLang="en-US" sz="2200" b="1" dirty="0">
                <a:solidFill>
                  <a:srgbClr val="000000"/>
                </a:solidFill>
              </a:rPr>
              <a:t>in a </a:t>
            </a:r>
            <a:r>
              <a:rPr lang="en-GB" altLang="en-US" sz="2200" b="1" u="sng" dirty="0">
                <a:solidFill>
                  <a:srgbClr val="008000"/>
                </a:solidFill>
              </a:rPr>
              <a:t>timely</a:t>
            </a:r>
            <a:r>
              <a:rPr lang="en-GB" altLang="en-US" sz="2200" b="1" dirty="0">
                <a:solidFill>
                  <a:srgbClr val="000000"/>
                </a:solidFill>
              </a:rPr>
              <a:t> fashion </a:t>
            </a:r>
          </a:p>
          <a:p>
            <a:pPr>
              <a:lnSpc>
                <a:spcPct val="90000"/>
              </a:lnSpc>
              <a:spcBef>
                <a:spcPct val="30000"/>
              </a:spcBef>
              <a:buClr>
                <a:srgbClr val="008000"/>
              </a:buClr>
              <a:buSzPct val="85000"/>
              <a:buFont typeface="Wingdings" pitchFamily="2" charset="2"/>
              <a:buChar char="Ø"/>
            </a:pPr>
            <a:r>
              <a:rPr lang="en-GB" altLang="en-US" sz="2200" b="1" dirty="0">
                <a:solidFill>
                  <a:srgbClr val="000000"/>
                </a:solidFill>
              </a:rPr>
              <a:t>on terms, conditions and </a:t>
            </a:r>
            <a:r>
              <a:rPr lang="en-GB" altLang="en-US" sz="2200" b="1" u="sng" dirty="0">
                <a:solidFill>
                  <a:srgbClr val="008000"/>
                </a:solidFill>
              </a:rPr>
              <a:t>cost-oriented rates</a:t>
            </a:r>
            <a:r>
              <a:rPr lang="en-GB" altLang="en-US" sz="2200" b="1" dirty="0">
                <a:solidFill>
                  <a:srgbClr val="000000"/>
                </a:solidFill>
              </a:rPr>
              <a:t> </a:t>
            </a:r>
          </a:p>
          <a:p>
            <a:pPr>
              <a:lnSpc>
                <a:spcPct val="90000"/>
              </a:lnSpc>
              <a:spcBef>
                <a:spcPct val="30000"/>
              </a:spcBef>
              <a:buClr>
                <a:srgbClr val="008000"/>
              </a:buClr>
              <a:buSzPct val="85000"/>
              <a:buFont typeface="Wingdings" pitchFamily="2" charset="2"/>
              <a:buChar char="Ø"/>
            </a:pPr>
            <a:r>
              <a:rPr lang="en-GB" altLang="en-US" sz="2200" b="1" dirty="0">
                <a:solidFill>
                  <a:srgbClr val="000000"/>
                </a:solidFill>
              </a:rPr>
              <a:t>sufficiently </a:t>
            </a:r>
            <a:r>
              <a:rPr lang="en-GB" altLang="en-US" sz="2200" b="1" u="sng" dirty="0">
                <a:solidFill>
                  <a:srgbClr val="009900"/>
                </a:solidFill>
              </a:rPr>
              <a:t>unbundled</a:t>
            </a:r>
            <a:r>
              <a:rPr lang="en-GB" altLang="en-US" sz="2200" b="1" dirty="0">
                <a:solidFill>
                  <a:srgbClr val="000000"/>
                </a:solidFill>
              </a:rPr>
              <a:t> so that the supplier need not pay for network components it does not need</a:t>
            </a:r>
          </a:p>
          <a:p>
            <a:pPr>
              <a:lnSpc>
                <a:spcPct val="90000"/>
              </a:lnSpc>
              <a:spcBef>
                <a:spcPct val="30000"/>
              </a:spcBef>
              <a:buClr>
                <a:srgbClr val="008000"/>
              </a:buClr>
              <a:buSzPct val="85000"/>
              <a:buFont typeface="Wingdings" pitchFamily="2" charset="2"/>
              <a:buChar char="Ø"/>
            </a:pPr>
            <a:r>
              <a:rPr lang="en-GB" altLang="en-US" sz="2200" b="1" dirty="0">
                <a:solidFill>
                  <a:srgbClr val="000000"/>
                </a:solidFill>
              </a:rPr>
              <a:t>on request, </a:t>
            </a:r>
            <a:r>
              <a:rPr lang="en-GB" altLang="en-US" sz="2200" b="1" u="sng" dirty="0">
                <a:solidFill>
                  <a:srgbClr val="008000"/>
                </a:solidFill>
              </a:rPr>
              <a:t>at network termination points other than those offered most users</a:t>
            </a:r>
            <a:r>
              <a:rPr lang="en-GB" altLang="en-US" sz="2200" b="1" dirty="0">
                <a:solidFill>
                  <a:srgbClr val="000000"/>
                </a:solidFill>
              </a:rPr>
              <a:t>, subject to reasonable charges  </a:t>
            </a:r>
          </a:p>
        </p:txBody>
      </p:sp>
      <p:pic>
        <p:nvPicPr>
          <p:cNvPr id="2" name="Content Placeholder 9">
            <a:extLst>
              <a:ext uri="{FF2B5EF4-FFF2-40B4-BE49-F238E27FC236}">
                <a16:creationId xmlns:a16="http://schemas.microsoft.com/office/drawing/2014/main" id="{863C312E-486B-F7F6-9294-AD2DFCC7C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DD79B7A9-5F78-B714-E073-BB72BAE4503D}"/>
              </a:ext>
            </a:extLst>
          </p:cNvPr>
          <p:cNvSpPr>
            <a:spLocks noGrp="1"/>
          </p:cNvSpPr>
          <p:nvPr>
            <p:ph type="ftr" sz="quarter" idx="4294967295"/>
          </p:nvPr>
        </p:nvSpPr>
        <p:spPr bwMode="auto">
          <a:xfrm>
            <a:off x="4648200" y="622935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a:solidFill>
                  <a:schemeClr val="bg2"/>
                </a:solidFill>
                <a:latin typeface="Arial" panose="020B0604020202020204" pitchFamily="34" charset="0"/>
              </a:rPr>
              <a:t>tsd/slides/regeng.ppt</a:t>
            </a:r>
          </a:p>
        </p:txBody>
      </p:sp>
      <p:sp>
        <p:nvSpPr>
          <p:cNvPr id="32771" name="Slide Number Placeholder 5">
            <a:extLst>
              <a:ext uri="{FF2B5EF4-FFF2-40B4-BE49-F238E27FC236}">
                <a16:creationId xmlns:a16="http://schemas.microsoft.com/office/drawing/2014/main" id="{36BC60EE-A893-FF89-D56E-918236FBC7A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47438749-08EE-664B-B009-9166E9802BB9}" type="slidenum">
              <a:rPr kumimoji="0" lang="en-US" altLang="en-US" sz="1400">
                <a:solidFill>
                  <a:schemeClr val="bg2"/>
                </a:solidFill>
                <a:latin typeface="Arial" panose="020B0604020202020204" pitchFamily="34" charset="0"/>
              </a:rPr>
              <a:pPr>
                <a:spcBef>
                  <a:spcPct val="50000"/>
                </a:spcBef>
                <a:buClrTx/>
                <a:buFontTx/>
                <a:buNone/>
              </a:pPr>
              <a:t>17</a:t>
            </a:fld>
            <a:endParaRPr kumimoji="0" lang="en-US" altLang="en-US" sz="1400">
              <a:solidFill>
                <a:schemeClr val="bg2"/>
              </a:solidFill>
              <a:latin typeface="Arial" panose="020B0604020202020204" pitchFamily="34" charset="0"/>
            </a:endParaRPr>
          </a:p>
        </p:txBody>
      </p:sp>
      <p:sp>
        <p:nvSpPr>
          <p:cNvPr id="32772" name="Rectangle 2">
            <a:extLst>
              <a:ext uri="{FF2B5EF4-FFF2-40B4-BE49-F238E27FC236}">
                <a16:creationId xmlns:a16="http://schemas.microsoft.com/office/drawing/2014/main" id="{FA9E6854-A7F2-36C5-96BD-3E6A4C5D7FC2}"/>
              </a:ext>
            </a:extLst>
          </p:cNvPr>
          <p:cNvSpPr>
            <a:spLocks noGrp="1" noChangeArrowheads="1"/>
          </p:cNvSpPr>
          <p:nvPr>
            <p:ph type="title"/>
          </p:nvPr>
        </p:nvSpPr>
        <p:spPr>
          <a:xfrm>
            <a:off x="914400" y="410644"/>
            <a:ext cx="7772400" cy="1143000"/>
          </a:xfrm>
        </p:spPr>
        <p:txBody>
          <a:bodyPr>
            <a:normAutofit/>
          </a:bodyPr>
          <a:lstStyle/>
          <a:p>
            <a:r>
              <a:rPr lang="en-GB" altLang="en-US" sz="4000" dirty="0">
                <a:solidFill>
                  <a:srgbClr val="00B050"/>
                </a:solidFill>
                <a:latin typeface="+mn-lt"/>
              </a:rPr>
              <a:t>More Interconnection Guarantees</a:t>
            </a:r>
            <a:endParaRPr lang="en-GB" altLang="en-US" sz="4000" i="1" dirty="0">
              <a:solidFill>
                <a:srgbClr val="00B050"/>
              </a:solidFill>
              <a:latin typeface="+mn-lt"/>
            </a:endParaRPr>
          </a:p>
        </p:txBody>
      </p:sp>
      <p:sp>
        <p:nvSpPr>
          <p:cNvPr id="32773" name="Rectangle 3">
            <a:extLst>
              <a:ext uri="{FF2B5EF4-FFF2-40B4-BE49-F238E27FC236}">
                <a16:creationId xmlns:a16="http://schemas.microsoft.com/office/drawing/2014/main" id="{28A842C9-DBA6-7AC7-7BCD-FFED1B7D6165}"/>
              </a:ext>
            </a:extLst>
          </p:cNvPr>
          <p:cNvSpPr>
            <a:spLocks noGrp="1" noChangeArrowheads="1"/>
          </p:cNvSpPr>
          <p:nvPr>
            <p:ph type="body" idx="1"/>
          </p:nvPr>
        </p:nvSpPr>
        <p:spPr>
          <a:xfrm>
            <a:off x="1744980" y="1479286"/>
            <a:ext cx="8382000" cy="4648200"/>
          </a:xfrm>
        </p:spPr>
        <p:txBody>
          <a:bodyPr/>
          <a:lstStyle/>
          <a:p>
            <a:pPr>
              <a:lnSpc>
                <a:spcPct val="70000"/>
              </a:lnSpc>
              <a:buFont typeface="Monotype Sorts" pitchFamily="2" charset="2"/>
              <a:buNone/>
            </a:pPr>
            <a:r>
              <a:rPr lang="en-GB" altLang="en-US" b="1" u="sng" dirty="0">
                <a:solidFill>
                  <a:srgbClr val="000000"/>
                </a:solidFill>
              </a:rPr>
              <a:t>Reference Paper on regulatory principles</a:t>
            </a:r>
            <a:endParaRPr lang="en-GB" altLang="en-US" b="1" dirty="0">
              <a:solidFill>
                <a:srgbClr val="000000"/>
              </a:solidFill>
            </a:endParaRPr>
          </a:p>
          <a:p>
            <a:pPr>
              <a:lnSpc>
                <a:spcPct val="70000"/>
              </a:lnSpc>
              <a:buFont typeface="Monotype Sorts" pitchFamily="2" charset="2"/>
              <a:buNone/>
            </a:pPr>
            <a:endParaRPr lang="en-GB" altLang="en-US" b="1" dirty="0">
              <a:solidFill>
                <a:srgbClr val="000000"/>
              </a:solidFill>
            </a:endParaRPr>
          </a:p>
          <a:p>
            <a:pPr>
              <a:lnSpc>
                <a:spcPct val="70000"/>
              </a:lnSpc>
              <a:buFont typeface="Monotype Sorts" pitchFamily="2" charset="2"/>
              <a:buNone/>
            </a:pPr>
            <a:r>
              <a:rPr lang="en-GB" altLang="en-US" b="1" dirty="0">
                <a:solidFill>
                  <a:srgbClr val="008000"/>
                </a:solidFill>
              </a:rPr>
              <a:t>Public availability of procedures for negotiations</a:t>
            </a:r>
            <a:endParaRPr lang="en-GB" altLang="en-US" b="1" dirty="0">
              <a:solidFill>
                <a:srgbClr val="000000"/>
              </a:solidFill>
            </a:endParaRPr>
          </a:p>
          <a:p>
            <a:pPr>
              <a:lnSpc>
                <a:spcPct val="70000"/>
              </a:lnSpc>
              <a:buFont typeface="Monotype Sorts" pitchFamily="2" charset="2"/>
              <a:buNone/>
            </a:pPr>
            <a:endParaRPr lang="en-GB" altLang="en-US" sz="1000" b="1" dirty="0">
              <a:solidFill>
                <a:srgbClr val="000000"/>
              </a:solidFill>
            </a:endParaRPr>
          </a:p>
          <a:p>
            <a:pPr>
              <a:lnSpc>
                <a:spcPct val="70000"/>
              </a:lnSpc>
              <a:buClr>
                <a:srgbClr val="CC0000"/>
              </a:buClr>
              <a:buFont typeface="Monotype Sorts" pitchFamily="2" charset="2"/>
              <a:buChar char="è"/>
            </a:pPr>
            <a:r>
              <a:rPr lang="en-GB" altLang="en-US" b="1" dirty="0">
                <a:solidFill>
                  <a:srgbClr val="000000"/>
                </a:solidFill>
              </a:rPr>
              <a:t>Ensure that the procedures applicable for interconnection to a major supplier are made publicly available</a:t>
            </a:r>
          </a:p>
          <a:p>
            <a:pPr>
              <a:buClr>
                <a:srgbClr val="CC0000"/>
              </a:buClr>
              <a:buFont typeface="Monotype Sorts" pitchFamily="2" charset="2"/>
              <a:buNone/>
            </a:pPr>
            <a:r>
              <a:rPr lang="en-GB" altLang="en-US" b="1" dirty="0">
                <a:solidFill>
                  <a:srgbClr val="008000"/>
                </a:solidFill>
              </a:rPr>
              <a:t>Transparency of  arrangements</a:t>
            </a:r>
            <a:endParaRPr lang="en-GB" altLang="en-US" b="1" dirty="0">
              <a:solidFill>
                <a:srgbClr val="000000"/>
              </a:solidFill>
            </a:endParaRPr>
          </a:p>
          <a:p>
            <a:pPr>
              <a:lnSpc>
                <a:spcPct val="90000"/>
              </a:lnSpc>
              <a:buClr>
                <a:srgbClr val="CC0000"/>
              </a:buClr>
              <a:buFont typeface="Monotype Sorts" pitchFamily="2" charset="2"/>
              <a:buChar char="è"/>
            </a:pPr>
            <a:r>
              <a:rPr lang="en-GB" altLang="en-US" b="1" dirty="0">
                <a:solidFill>
                  <a:srgbClr val="000000"/>
                </a:solidFill>
              </a:rPr>
              <a:t>Ensure a major supplier makes publicly available either its interconnection agreements or model interconnection offer</a:t>
            </a:r>
            <a:endParaRPr lang="en-GB" altLang="en-US" sz="1600" b="1" dirty="0">
              <a:solidFill>
                <a:srgbClr val="000000"/>
              </a:solidFill>
            </a:endParaRPr>
          </a:p>
        </p:txBody>
      </p:sp>
      <p:pic>
        <p:nvPicPr>
          <p:cNvPr id="2" name="Content Placeholder 9">
            <a:extLst>
              <a:ext uri="{FF2B5EF4-FFF2-40B4-BE49-F238E27FC236}">
                <a16:creationId xmlns:a16="http://schemas.microsoft.com/office/drawing/2014/main" id="{585A5FE7-A5D6-7E74-3305-F3D915966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96E08-9F63-826B-AD6F-7BD147616DAC}"/>
              </a:ext>
            </a:extLst>
          </p:cNvPr>
          <p:cNvSpPr>
            <a:spLocks noGrp="1"/>
          </p:cNvSpPr>
          <p:nvPr>
            <p:ph idx="1"/>
          </p:nvPr>
        </p:nvSpPr>
        <p:spPr/>
        <p:txBody>
          <a:bodyPr/>
          <a:lstStyle/>
          <a:p>
            <a:pPr marL="0" indent="0" algn="ctr">
              <a:buNone/>
            </a:pPr>
            <a:endParaRPr lang="en-US" b="1" dirty="0"/>
          </a:p>
          <a:p>
            <a:pPr marL="0" indent="0" algn="ctr">
              <a:buNone/>
            </a:pPr>
            <a:r>
              <a:rPr lang="en-US" sz="3600" b="1" dirty="0">
                <a:solidFill>
                  <a:srgbClr val="0070C0"/>
                </a:solidFill>
              </a:rPr>
              <a:t>Part 2. </a:t>
            </a:r>
          </a:p>
          <a:p>
            <a:pPr marL="0" indent="0" algn="ctr">
              <a:buNone/>
            </a:pPr>
            <a:r>
              <a:rPr lang="en-US" sz="3600" b="1" dirty="0">
                <a:solidFill>
                  <a:srgbClr val="0070C0"/>
                </a:solidFill>
              </a:rPr>
              <a:t>TELECOM PROVISIONS IN FTAs</a:t>
            </a:r>
          </a:p>
          <a:p>
            <a:pPr marL="0" indent="0" algn="ctr">
              <a:buNone/>
            </a:pPr>
            <a:endParaRPr lang="en-US" sz="3600" dirty="0">
              <a:solidFill>
                <a:srgbClr val="0070C0"/>
              </a:solidFill>
            </a:endParaRPr>
          </a:p>
          <a:p>
            <a:endParaRPr lang="en-US" dirty="0"/>
          </a:p>
        </p:txBody>
      </p:sp>
      <p:pic>
        <p:nvPicPr>
          <p:cNvPr id="4" name="Content Placeholder 9">
            <a:extLst>
              <a:ext uri="{FF2B5EF4-FFF2-40B4-BE49-F238E27FC236}">
                <a16:creationId xmlns:a16="http://schemas.microsoft.com/office/drawing/2014/main" id="{D4AEE273-02E2-C94F-8A9A-71A8F4BFF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extLst>
      <p:ext uri="{BB962C8B-B14F-4D97-AF65-F5344CB8AC3E}">
        <p14:creationId xmlns:p14="http://schemas.microsoft.com/office/powerpoint/2010/main" val="365577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5B4F-D9E8-5CA9-F98A-12B3ABC1BD20}"/>
              </a:ext>
            </a:extLst>
          </p:cNvPr>
          <p:cNvSpPr>
            <a:spLocks noGrp="1"/>
          </p:cNvSpPr>
          <p:nvPr>
            <p:ph type="title"/>
          </p:nvPr>
        </p:nvSpPr>
        <p:spPr/>
        <p:txBody>
          <a:bodyPr>
            <a:normAutofit fontScale="90000"/>
          </a:bodyPr>
          <a:lstStyle/>
          <a:p>
            <a:r>
              <a:rPr lang="en-US" dirty="0">
                <a:solidFill>
                  <a:srgbClr val="00B050"/>
                </a:solidFill>
              </a:rPr>
              <a:t>Majority of FTAs since the 2000s </a:t>
            </a:r>
            <a:br>
              <a:rPr lang="en-US" dirty="0">
                <a:solidFill>
                  <a:srgbClr val="00B050"/>
                </a:solidFill>
              </a:rPr>
            </a:br>
            <a:r>
              <a:rPr lang="en-US" dirty="0">
                <a:solidFill>
                  <a:srgbClr val="00B050"/>
                </a:solidFill>
              </a:rPr>
              <a:t>have telecom provisions </a:t>
            </a:r>
            <a:br>
              <a:rPr lang="en-US" dirty="0">
                <a:solidFill>
                  <a:srgbClr val="00B050"/>
                </a:solidFill>
              </a:rPr>
            </a:br>
            <a:endParaRPr lang="en-US" dirty="0">
              <a:solidFill>
                <a:srgbClr val="00B050"/>
              </a:solidFill>
            </a:endParaRPr>
          </a:p>
        </p:txBody>
      </p:sp>
      <p:pic>
        <p:nvPicPr>
          <p:cNvPr id="4" name="Content Placeholder 3">
            <a:extLst>
              <a:ext uri="{FF2B5EF4-FFF2-40B4-BE49-F238E27FC236}">
                <a16:creationId xmlns:a16="http://schemas.microsoft.com/office/drawing/2014/main" id="{937101CF-296E-C701-B9E9-65A05FDC3044}"/>
              </a:ext>
            </a:extLst>
          </p:cNvPr>
          <p:cNvPicPr>
            <a:picLocks noGrp="1" noChangeAspect="1"/>
          </p:cNvPicPr>
          <p:nvPr>
            <p:ph idx="1"/>
          </p:nvPr>
        </p:nvPicPr>
        <p:blipFill>
          <a:blip r:embed="rId2"/>
          <a:stretch>
            <a:fillRect/>
          </a:stretch>
        </p:blipFill>
        <p:spPr>
          <a:xfrm>
            <a:off x="2488576" y="1825625"/>
            <a:ext cx="7214847" cy="4351338"/>
          </a:xfrm>
          <a:prstGeom prst="rect">
            <a:avLst/>
          </a:prstGeom>
        </p:spPr>
      </p:pic>
    </p:spTree>
    <p:extLst>
      <p:ext uri="{BB962C8B-B14F-4D97-AF65-F5344CB8AC3E}">
        <p14:creationId xmlns:p14="http://schemas.microsoft.com/office/powerpoint/2010/main" val="72728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C9F5-854D-5035-AB88-85CC7C161ADC}"/>
              </a:ext>
            </a:extLst>
          </p:cNvPr>
          <p:cNvSpPr>
            <a:spLocks noGrp="1"/>
          </p:cNvSpPr>
          <p:nvPr>
            <p:ph type="title"/>
          </p:nvPr>
        </p:nvSpPr>
        <p:spPr/>
        <p:txBody>
          <a:bodyPr/>
          <a:lstStyle/>
          <a:p>
            <a:r>
              <a:rPr lang="en-US" dirty="0">
                <a:solidFill>
                  <a:srgbClr val="0070C0"/>
                </a:solidFill>
              </a:rPr>
              <a:t>Telecommunications as infrastructure</a:t>
            </a:r>
          </a:p>
        </p:txBody>
      </p:sp>
      <p:sp>
        <p:nvSpPr>
          <p:cNvPr id="3" name="Content Placeholder 2">
            <a:extLst>
              <a:ext uri="{FF2B5EF4-FFF2-40B4-BE49-F238E27FC236}">
                <a16:creationId xmlns:a16="http://schemas.microsoft.com/office/drawing/2014/main" id="{8318053C-D08A-55A7-A304-4BC505B509B6}"/>
              </a:ext>
            </a:extLst>
          </p:cNvPr>
          <p:cNvSpPr>
            <a:spLocks noGrp="1"/>
          </p:cNvSpPr>
          <p:nvPr>
            <p:ph idx="1"/>
          </p:nvPr>
        </p:nvSpPr>
        <p:spPr/>
        <p:txBody>
          <a:bodyPr>
            <a:normAutofit fontScale="92500"/>
          </a:bodyPr>
          <a:lstStyle/>
          <a:p>
            <a:r>
              <a:rPr lang="en-US" dirty="0"/>
              <a:t>Even before the digital economy arrived telecom became perceived as the ”infrastructure of infrastructures” due to its role in supporting transport, banking, insurance, computer services and many business functions</a:t>
            </a:r>
          </a:p>
          <a:p>
            <a:r>
              <a:rPr lang="en-US" dirty="0"/>
              <a:t>In today’s digital economy, telecommunications is even more essential to efficiently running supply chains and corporate and consumer relations, as well as to electronic commerce/digital trade. </a:t>
            </a:r>
          </a:p>
          <a:p>
            <a:r>
              <a:rPr lang="en-US" dirty="0"/>
              <a:t>Trade rules on telecom were first crafted in the mid 90s in the WTO. Since then, FTAs have drawn on the WTO provisions and in some cases expanded or clarified them.  E-commerce discussions are now also looking at some issues, and drafting provisions relevant to the sector. </a:t>
            </a:r>
          </a:p>
        </p:txBody>
      </p:sp>
    </p:spTree>
    <p:extLst>
      <p:ext uri="{BB962C8B-B14F-4D97-AF65-F5344CB8AC3E}">
        <p14:creationId xmlns:p14="http://schemas.microsoft.com/office/powerpoint/2010/main" val="29137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5865-E7EC-9507-99B1-1312516B3B4A}"/>
              </a:ext>
            </a:extLst>
          </p:cNvPr>
          <p:cNvSpPr>
            <a:spLocks noGrp="1"/>
          </p:cNvSpPr>
          <p:nvPr>
            <p:ph type="title"/>
          </p:nvPr>
        </p:nvSpPr>
        <p:spPr/>
        <p:txBody>
          <a:bodyPr/>
          <a:lstStyle/>
          <a:p>
            <a:r>
              <a:rPr lang="en-US" dirty="0">
                <a:solidFill>
                  <a:srgbClr val="00B050"/>
                </a:solidFill>
              </a:rPr>
              <a:t>Telecoms in FTAs: Overview</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891B18D2-6F4D-AF7E-1B6C-7E808FB10AEA}"/>
              </a:ext>
            </a:extLst>
          </p:cNvPr>
          <p:cNvSpPr>
            <a:spLocks noGrp="1"/>
          </p:cNvSpPr>
          <p:nvPr>
            <p:ph idx="1"/>
          </p:nvPr>
        </p:nvSpPr>
        <p:spPr/>
        <p:txBody>
          <a:bodyPr/>
          <a:lstStyle/>
          <a:p>
            <a:r>
              <a:rPr lang="en-US" dirty="0"/>
              <a:t>Out of 158 FTAs with telecom provisions, most of these draw on the GATS Annex and Reference Paper. </a:t>
            </a:r>
          </a:p>
          <a:p>
            <a:r>
              <a:rPr lang="en-US" dirty="0"/>
              <a:t>Yet, an increasing number of FTAs address additional regulatory issues such as international roaming and net neutrality.  </a:t>
            </a:r>
          </a:p>
          <a:p>
            <a:pPr marL="0" indent="0">
              <a:buNone/>
            </a:pPr>
            <a:endParaRPr lang="en-US" dirty="0"/>
          </a:p>
        </p:txBody>
      </p:sp>
      <p:pic>
        <p:nvPicPr>
          <p:cNvPr id="4" name="Content Placeholder 9">
            <a:extLst>
              <a:ext uri="{FF2B5EF4-FFF2-40B4-BE49-F238E27FC236}">
                <a16:creationId xmlns:a16="http://schemas.microsoft.com/office/drawing/2014/main" id="{691D5F3D-B3CD-1406-3779-EBFA13870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420111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12FA-A57E-3652-2C34-B4015DE8B537}"/>
              </a:ext>
            </a:extLst>
          </p:cNvPr>
          <p:cNvSpPr>
            <a:spLocks noGrp="1"/>
          </p:cNvSpPr>
          <p:nvPr>
            <p:ph type="title"/>
          </p:nvPr>
        </p:nvSpPr>
        <p:spPr>
          <a:xfrm>
            <a:off x="838200" y="898207"/>
            <a:ext cx="10515600" cy="564833"/>
          </a:xfrm>
        </p:spPr>
        <p:txBody>
          <a:bodyPr>
            <a:normAutofit fontScale="90000"/>
          </a:bodyPr>
          <a:lstStyle/>
          <a:p>
            <a:r>
              <a:rPr lang="en-US" dirty="0">
                <a:solidFill>
                  <a:srgbClr val="00B050"/>
                </a:solidFill>
              </a:rPr>
              <a:t>Telecoms in FTAs: Overview</a:t>
            </a:r>
            <a:br>
              <a:rPr lang="en-US"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id="{ECF3FDC7-5E1E-B109-9551-C23705939895}"/>
              </a:ext>
            </a:extLst>
          </p:cNvPr>
          <p:cNvSpPr>
            <a:spLocks noGrp="1"/>
          </p:cNvSpPr>
          <p:nvPr>
            <p:ph idx="1"/>
          </p:nvPr>
        </p:nvSpPr>
        <p:spPr>
          <a:xfrm>
            <a:off x="838200" y="1463040"/>
            <a:ext cx="10515600" cy="4351338"/>
          </a:xfrm>
        </p:spPr>
        <p:txBody>
          <a:bodyPr>
            <a:normAutofit/>
          </a:bodyPr>
          <a:lstStyle/>
          <a:p>
            <a:pPr marL="0" indent="0">
              <a:buNone/>
            </a:pPr>
            <a:r>
              <a:rPr lang="en-US" dirty="0"/>
              <a:t>•The most common provisions relate to topics covered by the GATS reference paper or annex. For example, provisions on</a:t>
            </a:r>
          </a:p>
          <a:p>
            <a:pPr marL="457200" lvl="1" indent="0">
              <a:buNone/>
            </a:pPr>
            <a:r>
              <a:rPr lang="en-US" dirty="0"/>
              <a:t>•‘interconnection with major suppliers’, universal service, allocation and use of scarce resources, licensing and other authorizations,  and resolution of telecom disputes’ </a:t>
            </a:r>
          </a:p>
          <a:p>
            <a:r>
              <a:rPr lang="en-US" dirty="0"/>
              <a:t>But a number include clarifications or expanded provisions. For example, </a:t>
            </a:r>
          </a:p>
          <a:p>
            <a:pPr lvl="1"/>
            <a:r>
              <a:rPr lang="en-US" dirty="0"/>
              <a:t>10  have specific provisions on mobile roaming; 32 have provisions on leased circuits services, 39 on number portability, 29 on ‘flexibility in choice of technology’.  </a:t>
            </a:r>
          </a:p>
          <a:p>
            <a:pPr marL="0" indent="0">
              <a:buNone/>
            </a:pPr>
            <a:endParaRPr lang="en-US" dirty="0"/>
          </a:p>
        </p:txBody>
      </p:sp>
      <p:pic>
        <p:nvPicPr>
          <p:cNvPr id="4" name="Content Placeholder 9">
            <a:extLst>
              <a:ext uri="{FF2B5EF4-FFF2-40B4-BE49-F238E27FC236}">
                <a16:creationId xmlns:a16="http://schemas.microsoft.com/office/drawing/2014/main" id="{B0A3FD4A-A5C9-B72B-29CE-5E344ABFA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401779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103B-EE08-4676-26FC-E0F7C04C4ACA}"/>
              </a:ext>
            </a:extLst>
          </p:cNvPr>
          <p:cNvSpPr>
            <a:spLocks noGrp="1"/>
          </p:cNvSpPr>
          <p:nvPr>
            <p:ph type="title"/>
          </p:nvPr>
        </p:nvSpPr>
        <p:spPr/>
        <p:txBody>
          <a:bodyPr/>
          <a:lstStyle/>
          <a:p>
            <a:r>
              <a:rPr lang="en-US" dirty="0">
                <a:solidFill>
                  <a:srgbClr val="00B050"/>
                </a:solidFill>
              </a:rPr>
              <a:t>Examples</a:t>
            </a:r>
          </a:p>
        </p:txBody>
      </p:sp>
      <p:sp>
        <p:nvSpPr>
          <p:cNvPr id="3" name="Content Placeholder 2">
            <a:extLst>
              <a:ext uri="{FF2B5EF4-FFF2-40B4-BE49-F238E27FC236}">
                <a16:creationId xmlns:a16="http://schemas.microsoft.com/office/drawing/2014/main" id="{B7D7A505-7D74-5E22-B063-EB13924D77A7}"/>
              </a:ext>
            </a:extLst>
          </p:cNvPr>
          <p:cNvSpPr>
            <a:spLocks noGrp="1"/>
          </p:cNvSpPr>
          <p:nvPr>
            <p:ph idx="1"/>
          </p:nvPr>
        </p:nvSpPr>
        <p:spPr/>
        <p:txBody>
          <a:bodyPr>
            <a:normAutofit/>
          </a:bodyPr>
          <a:lstStyle/>
          <a:p>
            <a:r>
              <a:rPr lang="en-US" dirty="0"/>
              <a:t>Some provisions broaden the scope of the Reference Paper obligations beyond basic telecommunications, to </a:t>
            </a:r>
            <a:r>
              <a:rPr lang="en-US" dirty="0">
                <a:solidFill>
                  <a:srgbClr val="0070C0"/>
                </a:solidFill>
              </a:rPr>
              <a:t>also cover value-added telecom</a:t>
            </a:r>
            <a:r>
              <a:rPr lang="en-US" dirty="0"/>
              <a:t> services in certain respects. </a:t>
            </a:r>
          </a:p>
          <a:p>
            <a:r>
              <a:rPr lang="en-US" dirty="0"/>
              <a:t>A number of FTAs stipulate that </a:t>
            </a:r>
            <a:r>
              <a:rPr lang="en-US" dirty="0">
                <a:solidFill>
                  <a:srgbClr val="0070C0"/>
                </a:solidFill>
              </a:rPr>
              <a:t>leased circuits </a:t>
            </a:r>
            <a:r>
              <a:rPr lang="en-US" dirty="0"/>
              <a:t>shall be </a:t>
            </a:r>
            <a:r>
              <a:rPr lang="en-US" dirty="0">
                <a:solidFill>
                  <a:srgbClr val="0070C0"/>
                </a:solidFill>
              </a:rPr>
              <a:t>supplied at cost-oriented rates </a:t>
            </a:r>
            <a:r>
              <a:rPr lang="en-US" dirty="0"/>
              <a:t>(compared to “reasonable” in GATS Annex)</a:t>
            </a:r>
          </a:p>
          <a:p>
            <a:r>
              <a:rPr lang="en-US" dirty="0"/>
              <a:t>Most RTAs with provisions on PTTNS access/use incorporate Annex-type provisions on ‘</a:t>
            </a:r>
            <a:r>
              <a:rPr lang="en-US" dirty="0">
                <a:solidFill>
                  <a:srgbClr val="0070C0"/>
                </a:solidFill>
              </a:rPr>
              <a:t>movement of information</a:t>
            </a:r>
            <a:r>
              <a:rPr lang="en-US" dirty="0"/>
              <a:t>’, with flexibility to take necessary measures for security and confidentiality of messages.</a:t>
            </a:r>
          </a:p>
          <a:p>
            <a:pPr marL="0" indent="0">
              <a:buNone/>
            </a:pPr>
            <a:endParaRPr lang="en-US" dirty="0"/>
          </a:p>
        </p:txBody>
      </p:sp>
      <p:pic>
        <p:nvPicPr>
          <p:cNvPr id="4" name="Content Placeholder 9">
            <a:extLst>
              <a:ext uri="{FF2B5EF4-FFF2-40B4-BE49-F238E27FC236}">
                <a16:creationId xmlns:a16="http://schemas.microsoft.com/office/drawing/2014/main" id="{A2FBE5CB-1553-D844-D303-006237C59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312856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F545-430A-9793-7C43-18ADB64DE07E}"/>
              </a:ext>
            </a:extLst>
          </p:cNvPr>
          <p:cNvSpPr>
            <a:spLocks noGrp="1"/>
          </p:cNvSpPr>
          <p:nvPr>
            <p:ph type="title"/>
          </p:nvPr>
        </p:nvSpPr>
        <p:spPr/>
        <p:txBody>
          <a:bodyPr/>
          <a:lstStyle/>
          <a:p>
            <a:r>
              <a:rPr lang="en-US" dirty="0">
                <a:solidFill>
                  <a:srgbClr val="00B050"/>
                </a:solidFill>
              </a:rPr>
              <a:t>Examples</a:t>
            </a:r>
          </a:p>
        </p:txBody>
      </p:sp>
      <p:sp>
        <p:nvSpPr>
          <p:cNvPr id="3" name="Content Placeholder 2">
            <a:extLst>
              <a:ext uri="{FF2B5EF4-FFF2-40B4-BE49-F238E27FC236}">
                <a16:creationId xmlns:a16="http://schemas.microsoft.com/office/drawing/2014/main" id="{A4FB45C6-65DF-D923-F187-8EE1D7B3E2E7}"/>
              </a:ext>
            </a:extLst>
          </p:cNvPr>
          <p:cNvSpPr>
            <a:spLocks noGrp="1"/>
          </p:cNvSpPr>
          <p:nvPr>
            <p:ph idx="1"/>
          </p:nvPr>
        </p:nvSpPr>
        <p:spPr/>
        <p:txBody>
          <a:bodyPr>
            <a:normAutofit/>
          </a:bodyPr>
          <a:lstStyle/>
          <a:p>
            <a:r>
              <a:rPr lang="en-US" dirty="0"/>
              <a:t>A number of FTAs require enterprises that operate </a:t>
            </a:r>
            <a:r>
              <a:rPr lang="en-US" dirty="0">
                <a:solidFill>
                  <a:srgbClr val="0070C0"/>
                </a:solidFill>
              </a:rPr>
              <a:t>submarine cable systems</a:t>
            </a:r>
            <a:r>
              <a:rPr lang="en-US" dirty="0"/>
              <a:t> to accord reasonable and non-discriminatory access to the submarine cable system, including landing facility. </a:t>
            </a:r>
          </a:p>
          <a:p>
            <a:r>
              <a:rPr lang="en-US" dirty="0"/>
              <a:t>Some have a provision requiring the parties to ensure that PTTNS suppliers do not impose unreasonable or discriminatory conditions or limitations on </a:t>
            </a:r>
            <a:r>
              <a:rPr lang="en-US" dirty="0">
                <a:solidFill>
                  <a:srgbClr val="0070C0"/>
                </a:solidFill>
              </a:rPr>
              <a:t>resale (non-facilities based services)</a:t>
            </a:r>
            <a:r>
              <a:rPr lang="en-US" dirty="0"/>
              <a:t>.</a:t>
            </a:r>
          </a:p>
          <a:p>
            <a:endParaRPr lang="en-US" dirty="0"/>
          </a:p>
          <a:p>
            <a:pPr marL="0" indent="0">
              <a:buNone/>
            </a:pPr>
            <a:endParaRPr lang="en-US" dirty="0"/>
          </a:p>
        </p:txBody>
      </p:sp>
      <p:pic>
        <p:nvPicPr>
          <p:cNvPr id="4" name="Content Placeholder 9">
            <a:extLst>
              <a:ext uri="{FF2B5EF4-FFF2-40B4-BE49-F238E27FC236}">
                <a16:creationId xmlns:a16="http://schemas.microsoft.com/office/drawing/2014/main" id="{1EFD4232-23E6-D43E-9BB9-6312E7532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406127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A7F9-AD76-4ABA-FB8A-CCDD3651555E}"/>
              </a:ext>
            </a:extLst>
          </p:cNvPr>
          <p:cNvSpPr>
            <a:spLocks noGrp="1"/>
          </p:cNvSpPr>
          <p:nvPr>
            <p:ph type="title"/>
          </p:nvPr>
        </p:nvSpPr>
        <p:spPr/>
        <p:txBody>
          <a:bodyPr/>
          <a:lstStyle/>
          <a:p>
            <a:r>
              <a:rPr lang="en-US" dirty="0">
                <a:solidFill>
                  <a:srgbClr val="00B050"/>
                </a:solidFill>
              </a:rPr>
              <a:t>Examples</a:t>
            </a:r>
          </a:p>
        </p:txBody>
      </p:sp>
      <p:sp>
        <p:nvSpPr>
          <p:cNvPr id="3" name="Content Placeholder 2">
            <a:extLst>
              <a:ext uri="{FF2B5EF4-FFF2-40B4-BE49-F238E27FC236}">
                <a16:creationId xmlns:a16="http://schemas.microsoft.com/office/drawing/2014/main" id="{C7054334-B749-69E7-0AE3-ECCAF82A35B3}"/>
              </a:ext>
            </a:extLst>
          </p:cNvPr>
          <p:cNvSpPr>
            <a:spLocks noGrp="1"/>
          </p:cNvSpPr>
          <p:nvPr>
            <p:ph idx="1"/>
          </p:nvPr>
        </p:nvSpPr>
        <p:spPr>
          <a:xfrm>
            <a:off x="838200" y="1253331"/>
            <a:ext cx="10515600" cy="4351338"/>
          </a:xfrm>
        </p:spPr>
        <p:txBody>
          <a:bodyPr>
            <a:normAutofit/>
          </a:bodyPr>
          <a:lstStyle/>
          <a:p>
            <a:pPr marL="0" indent="0">
              <a:buNone/>
            </a:pPr>
            <a:endParaRPr lang="en-US" dirty="0"/>
          </a:p>
          <a:p>
            <a:r>
              <a:rPr lang="en-US" dirty="0">
                <a:solidFill>
                  <a:srgbClr val="00B050"/>
                </a:solidFill>
              </a:rPr>
              <a:t>Competition provisions</a:t>
            </a:r>
            <a:r>
              <a:rPr lang="en-US" dirty="0"/>
              <a:t>: 90 RTAs incorporate such provisions, with most replicating the RP obligation to maintain appropriate measures to prevent major suppliers from acting in an anti-competitive manner.</a:t>
            </a:r>
          </a:p>
          <a:p>
            <a:r>
              <a:rPr lang="en-US" dirty="0"/>
              <a:t>A few FTAs cover all P(T)TNS suppliers, and </a:t>
            </a:r>
            <a:r>
              <a:rPr lang="en-US" dirty="0">
                <a:solidFill>
                  <a:srgbClr val="0070C0"/>
                </a:solidFill>
              </a:rPr>
              <a:t>not only major suppliers</a:t>
            </a:r>
            <a:r>
              <a:rPr lang="en-US" dirty="0"/>
              <a:t>.</a:t>
            </a:r>
          </a:p>
          <a:p>
            <a:r>
              <a:rPr lang="en-US" dirty="0"/>
              <a:t>Some others provide that major suppliers cannot use their position to engage in anti-competitive practices additionally in the provision of </a:t>
            </a:r>
            <a:r>
              <a:rPr lang="en-US" dirty="0">
                <a:solidFill>
                  <a:srgbClr val="0070C0"/>
                </a:solidFill>
              </a:rPr>
              <a:t>value-added telecom services</a:t>
            </a:r>
            <a:r>
              <a:rPr lang="en-US" dirty="0"/>
              <a:t>.</a:t>
            </a:r>
          </a:p>
          <a:p>
            <a:pPr marL="0" indent="0">
              <a:buNone/>
            </a:pPr>
            <a:endParaRPr lang="en-US" dirty="0"/>
          </a:p>
        </p:txBody>
      </p:sp>
      <p:pic>
        <p:nvPicPr>
          <p:cNvPr id="4" name="Content Placeholder 9">
            <a:extLst>
              <a:ext uri="{FF2B5EF4-FFF2-40B4-BE49-F238E27FC236}">
                <a16:creationId xmlns:a16="http://schemas.microsoft.com/office/drawing/2014/main" id="{975AAFF5-D2D9-7946-7C0F-5F993B979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110756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1FCA-3CCB-7FAA-55AB-EB8EEA06F35D}"/>
              </a:ext>
            </a:extLst>
          </p:cNvPr>
          <p:cNvSpPr>
            <a:spLocks noGrp="1"/>
          </p:cNvSpPr>
          <p:nvPr>
            <p:ph type="title"/>
          </p:nvPr>
        </p:nvSpPr>
        <p:spPr/>
        <p:txBody>
          <a:bodyPr/>
          <a:lstStyle/>
          <a:p>
            <a:r>
              <a:rPr lang="en-US" dirty="0">
                <a:solidFill>
                  <a:srgbClr val="00B050"/>
                </a:solidFill>
              </a:rPr>
              <a:t>Examples</a:t>
            </a:r>
          </a:p>
        </p:txBody>
      </p:sp>
      <p:sp>
        <p:nvSpPr>
          <p:cNvPr id="3" name="Content Placeholder 2">
            <a:extLst>
              <a:ext uri="{FF2B5EF4-FFF2-40B4-BE49-F238E27FC236}">
                <a16:creationId xmlns:a16="http://schemas.microsoft.com/office/drawing/2014/main" id="{916A9729-2318-8E6F-25F7-24498D3A0F38}"/>
              </a:ext>
            </a:extLst>
          </p:cNvPr>
          <p:cNvSpPr>
            <a:spLocks noGrp="1"/>
          </p:cNvSpPr>
          <p:nvPr>
            <p:ph idx="1"/>
          </p:nvPr>
        </p:nvSpPr>
        <p:spPr>
          <a:xfrm>
            <a:off x="929640" y="1551305"/>
            <a:ext cx="10515600" cy="4351338"/>
          </a:xfrm>
        </p:spPr>
        <p:txBody>
          <a:bodyPr>
            <a:normAutofit fontScale="92500" lnSpcReduction="10000"/>
          </a:bodyPr>
          <a:lstStyle/>
          <a:p>
            <a:r>
              <a:rPr lang="en-US" dirty="0"/>
              <a:t>Most FTAs include provisions on </a:t>
            </a:r>
            <a:r>
              <a:rPr lang="en-US" dirty="0">
                <a:solidFill>
                  <a:srgbClr val="0070C0"/>
                </a:solidFill>
              </a:rPr>
              <a:t>interconnection</a:t>
            </a:r>
            <a:r>
              <a:rPr lang="en-US" dirty="0"/>
              <a:t>. Many replicate or only sightly modify Reference Paper provisions on interconnection. However, a few clarify or expand some of the disciplines.</a:t>
            </a:r>
          </a:p>
          <a:p>
            <a:r>
              <a:rPr lang="en-US" dirty="0"/>
              <a:t>Although implicit in the Reference Paper, some agreements explicitly call for rates, terms and conditions of </a:t>
            </a:r>
            <a:r>
              <a:rPr lang="en-US" dirty="0">
                <a:solidFill>
                  <a:srgbClr val="0070C0"/>
                </a:solidFill>
              </a:rPr>
              <a:t>interconnection</a:t>
            </a:r>
            <a:r>
              <a:rPr lang="en-US" dirty="0"/>
              <a:t> to be determined, in principle, </a:t>
            </a:r>
            <a:r>
              <a:rPr lang="en-US" dirty="0">
                <a:solidFill>
                  <a:srgbClr val="0070C0"/>
                </a:solidFill>
              </a:rPr>
              <a:t>through commercial negotiations</a:t>
            </a:r>
            <a:r>
              <a:rPr lang="en-US" dirty="0"/>
              <a:t>. </a:t>
            </a:r>
          </a:p>
          <a:p>
            <a:r>
              <a:rPr lang="en-US" dirty="0"/>
              <a:t>While most FTAs include most of the RP provisions on </a:t>
            </a:r>
            <a:r>
              <a:rPr lang="en-US" dirty="0">
                <a:solidFill>
                  <a:srgbClr val="0070C0"/>
                </a:solidFill>
              </a:rPr>
              <a:t>Universal Service</a:t>
            </a:r>
            <a:r>
              <a:rPr lang="en-US" dirty="0"/>
              <a:t>, a few clarify or expand some of these disciplines</a:t>
            </a:r>
          </a:p>
          <a:p>
            <a:r>
              <a:rPr lang="en-US" dirty="0"/>
              <a:t>Some agreements require the </a:t>
            </a:r>
            <a:r>
              <a:rPr lang="en-US" dirty="0">
                <a:solidFill>
                  <a:srgbClr val="0070C0"/>
                </a:solidFill>
              </a:rPr>
              <a:t>designation of suppliers </a:t>
            </a:r>
            <a:r>
              <a:rPr lang="en-US" dirty="0"/>
              <a:t>of universal service to be made through an efficient, transparent and nondiscriminatory mechanism</a:t>
            </a:r>
          </a:p>
          <a:p>
            <a:endParaRPr lang="en-US" dirty="0"/>
          </a:p>
        </p:txBody>
      </p:sp>
      <p:pic>
        <p:nvPicPr>
          <p:cNvPr id="4" name="Content Placeholder 9">
            <a:extLst>
              <a:ext uri="{FF2B5EF4-FFF2-40B4-BE49-F238E27FC236}">
                <a16:creationId xmlns:a16="http://schemas.microsoft.com/office/drawing/2014/main" id="{15F27C5B-1B1B-0B66-15C6-FF67D4CBC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184344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9468-80D9-38EA-1D17-990EC57A91A0}"/>
              </a:ext>
            </a:extLst>
          </p:cNvPr>
          <p:cNvSpPr>
            <a:spLocks noGrp="1"/>
          </p:cNvSpPr>
          <p:nvPr>
            <p:ph type="title"/>
          </p:nvPr>
        </p:nvSpPr>
        <p:spPr/>
        <p:txBody>
          <a:bodyPr/>
          <a:lstStyle/>
          <a:p>
            <a:r>
              <a:rPr lang="en-US" dirty="0">
                <a:solidFill>
                  <a:srgbClr val="00B050"/>
                </a:solidFill>
              </a:rPr>
              <a:t>New Regulatory Topics</a:t>
            </a:r>
          </a:p>
        </p:txBody>
      </p:sp>
      <p:sp>
        <p:nvSpPr>
          <p:cNvPr id="3" name="Content Placeholder 2">
            <a:extLst>
              <a:ext uri="{FF2B5EF4-FFF2-40B4-BE49-F238E27FC236}">
                <a16:creationId xmlns:a16="http://schemas.microsoft.com/office/drawing/2014/main" id="{21F776CE-5A58-1BCE-F1E0-84F41BF42435}"/>
              </a:ext>
            </a:extLst>
          </p:cNvPr>
          <p:cNvSpPr>
            <a:spLocks noGrp="1"/>
          </p:cNvSpPr>
          <p:nvPr>
            <p:ph idx="1"/>
          </p:nvPr>
        </p:nvSpPr>
        <p:spPr>
          <a:xfrm>
            <a:off x="963930" y="1471295"/>
            <a:ext cx="10515600" cy="4351338"/>
          </a:xfrm>
        </p:spPr>
        <p:txBody>
          <a:bodyPr>
            <a:normAutofit fontScale="85000" lnSpcReduction="20000"/>
          </a:bodyPr>
          <a:lstStyle/>
          <a:p>
            <a:pPr marL="0" indent="0">
              <a:buNone/>
            </a:pPr>
            <a:endParaRPr lang="en-US" dirty="0"/>
          </a:p>
          <a:p>
            <a:r>
              <a:rPr lang="en-US" dirty="0">
                <a:solidFill>
                  <a:srgbClr val="0070C0"/>
                </a:solidFill>
              </a:rPr>
              <a:t>Co-location</a:t>
            </a:r>
            <a:r>
              <a:rPr lang="en-US" dirty="0"/>
              <a:t> permits facilities-based suppliers of PTTNS to locate their equipment in another PTTNS supplier's premises to facilitate the supply of their services. </a:t>
            </a:r>
          </a:p>
          <a:p>
            <a:r>
              <a:rPr lang="en-US" dirty="0"/>
              <a:t>An increasing number of agreements (42) remove any doubt and set out specific disciplines clarifying that the right to access to and use of PTTNS also extends to co-location rights.</a:t>
            </a:r>
          </a:p>
          <a:p>
            <a:r>
              <a:rPr lang="en-US" dirty="0"/>
              <a:t>The Reference Paper does not explicitly refer to </a:t>
            </a:r>
            <a:r>
              <a:rPr lang="en-US" dirty="0">
                <a:solidFill>
                  <a:srgbClr val="0070C0"/>
                </a:solidFill>
              </a:rPr>
              <a:t>local loop unbundling</a:t>
            </a:r>
            <a:r>
              <a:rPr lang="en-US" dirty="0"/>
              <a:t>. The objective of local loop unbundling is broader by enabling a supplier to take on customers in a segment of the incumbent's network, rather than only terminate calls. </a:t>
            </a:r>
          </a:p>
          <a:p>
            <a:r>
              <a:rPr lang="en-US" dirty="0"/>
              <a:t>•To address this uncertainty, a limited number of agreements (11) require major suppliers to provide unbundled access to local loop. The way to explicitly address local loop unbundling differs, however, across agreements</a:t>
            </a:r>
          </a:p>
          <a:p>
            <a:pPr marL="0" indent="0">
              <a:buNone/>
            </a:pPr>
            <a:endParaRPr lang="en-US" dirty="0"/>
          </a:p>
          <a:p>
            <a:pPr marL="0" indent="0">
              <a:buNone/>
            </a:pPr>
            <a:endParaRPr lang="en-US" dirty="0"/>
          </a:p>
          <a:p>
            <a:endParaRPr lang="en-US" dirty="0"/>
          </a:p>
        </p:txBody>
      </p:sp>
      <p:pic>
        <p:nvPicPr>
          <p:cNvPr id="5" name="Content Placeholder 9">
            <a:extLst>
              <a:ext uri="{FF2B5EF4-FFF2-40B4-BE49-F238E27FC236}">
                <a16:creationId xmlns:a16="http://schemas.microsoft.com/office/drawing/2014/main" id="{8A0871F6-9970-4360-2DB0-03C734823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913321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2273-3222-5E9A-0F17-D6B31BC7D581}"/>
              </a:ext>
            </a:extLst>
          </p:cNvPr>
          <p:cNvSpPr>
            <a:spLocks noGrp="1"/>
          </p:cNvSpPr>
          <p:nvPr>
            <p:ph type="title"/>
          </p:nvPr>
        </p:nvSpPr>
        <p:spPr/>
        <p:txBody>
          <a:bodyPr/>
          <a:lstStyle/>
          <a:p>
            <a:r>
              <a:rPr lang="en-US" dirty="0">
                <a:solidFill>
                  <a:srgbClr val="00B050"/>
                </a:solidFill>
              </a:rPr>
              <a:t>More new regulatory topics</a:t>
            </a:r>
          </a:p>
        </p:txBody>
      </p:sp>
      <p:sp>
        <p:nvSpPr>
          <p:cNvPr id="3" name="Content Placeholder 2">
            <a:extLst>
              <a:ext uri="{FF2B5EF4-FFF2-40B4-BE49-F238E27FC236}">
                <a16:creationId xmlns:a16="http://schemas.microsoft.com/office/drawing/2014/main" id="{D2824EDD-8AED-D059-8E0C-ACA9951F449C}"/>
              </a:ext>
            </a:extLst>
          </p:cNvPr>
          <p:cNvSpPr>
            <a:spLocks noGrp="1"/>
          </p:cNvSpPr>
          <p:nvPr>
            <p:ph idx="1"/>
          </p:nvPr>
        </p:nvSpPr>
        <p:spPr/>
        <p:txBody>
          <a:bodyPr>
            <a:normAutofit/>
          </a:bodyPr>
          <a:lstStyle/>
          <a:p>
            <a:r>
              <a:rPr lang="en-US" dirty="0">
                <a:solidFill>
                  <a:srgbClr val="0070C0"/>
                </a:solidFill>
              </a:rPr>
              <a:t>Number portability </a:t>
            </a:r>
            <a:r>
              <a:rPr lang="en-US" dirty="0"/>
              <a:t>contributes to market competition by reducing consumers' switching costs. Many FTAs guarantee number portability for telecom services. Most provisions specify the terms and conditions under which number portability must be provided as well as the scope of the obligation to provide number portability</a:t>
            </a:r>
          </a:p>
          <a:p>
            <a:r>
              <a:rPr lang="en-US" dirty="0"/>
              <a:t>Several agreements, including the FTA between the European Union and Japan, call on the parties to </a:t>
            </a:r>
            <a:r>
              <a:rPr lang="en-US" i="1" dirty="0" err="1"/>
              <a:t>endeavour</a:t>
            </a:r>
            <a:r>
              <a:rPr lang="en-US" i="1" dirty="0"/>
              <a:t> to cooperate </a:t>
            </a:r>
            <a:r>
              <a:rPr lang="en-US" dirty="0"/>
              <a:t>on promoting transparent and reasonable rates for </a:t>
            </a:r>
            <a:r>
              <a:rPr lang="en-US" dirty="0">
                <a:solidFill>
                  <a:srgbClr val="0070C0"/>
                </a:solidFill>
              </a:rPr>
              <a:t>international mobile roaming</a:t>
            </a:r>
            <a:r>
              <a:rPr lang="en-US" dirty="0"/>
              <a:t> with a view to promoting the growth of trade between the parties and enhancing consumer welfare.</a:t>
            </a:r>
          </a:p>
          <a:p>
            <a:endParaRPr lang="en-US" dirty="0"/>
          </a:p>
        </p:txBody>
      </p:sp>
      <p:pic>
        <p:nvPicPr>
          <p:cNvPr id="4" name="Content Placeholder 9">
            <a:extLst>
              <a:ext uri="{FF2B5EF4-FFF2-40B4-BE49-F238E27FC236}">
                <a16:creationId xmlns:a16="http://schemas.microsoft.com/office/drawing/2014/main" id="{F546B6D4-FA3F-6449-098B-92E7613AE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134453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A6B8-224A-E4C8-8618-03491A25BB96}"/>
              </a:ext>
            </a:extLst>
          </p:cNvPr>
          <p:cNvSpPr>
            <a:spLocks noGrp="1"/>
          </p:cNvSpPr>
          <p:nvPr>
            <p:ph type="title"/>
          </p:nvPr>
        </p:nvSpPr>
        <p:spPr>
          <a:xfrm>
            <a:off x="838200" y="548005"/>
            <a:ext cx="10515600" cy="719393"/>
          </a:xfrm>
        </p:spPr>
        <p:txBody>
          <a:bodyPr/>
          <a:lstStyle/>
          <a:p>
            <a:r>
              <a:rPr lang="en-US" dirty="0">
                <a:solidFill>
                  <a:srgbClr val="00B050"/>
                </a:solidFill>
              </a:rPr>
              <a:t>More new regulatory </a:t>
            </a:r>
            <a:r>
              <a:rPr lang="en-US" dirty="0" err="1">
                <a:solidFill>
                  <a:srgbClr val="00B050"/>
                </a:solidFill>
              </a:rPr>
              <a:t>ropics</a:t>
            </a:r>
            <a:endParaRPr lang="en-US" dirty="0">
              <a:solidFill>
                <a:srgbClr val="00B050"/>
              </a:solidFill>
            </a:endParaRPr>
          </a:p>
        </p:txBody>
      </p:sp>
      <p:sp>
        <p:nvSpPr>
          <p:cNvPr id="3" name="Content Placeholder 2">
            <a:extLst>
              <a:ext uri="{FF2B5EF4-FFF2-40B4-BE49-F238E27FC236}">
                <a16:creationId xmlns:a16="http://schemas.microsoft.com/office/drawing/2014/main" id="{0AC5928F-2FA9-3DE8-67E9-FB0DBE11BD31}"/>
              </a:ext>
            </a:extLst>
          </p:cNvPr>
          <p:cNvSpPr>
            <a:spLocks noGrp="1"/>
          </p:cNvSpPr>
          <p:nvPr>
            <p:ph idx="1"/>
          </p:nvPr>
        </p:nvSpPr>
        <p:spPr>
          <a:xfrm>
            <a:off x="838200" y="1422144"/>
            <a:ext cx="9628163" cy="4351338"/>
          </a:xfrm>
        </p:spPr>
        <p:txBody>
          <a:bodyPr>
            <a:normAutofit lnSpcReduction="10000"/>
          </a:bodyPr>
          <a:lstStyle/>
          <a:p>
            <a:pPr marL="0" indent="0">
              <a:buNone/>
            </a:pPr>
            <a:r>
              <a:rPr lang="en-US" dirty="0"/>
              <a:t>Depending on as yet unclarified interpretation on PTTNS, the Annex and RP might already cover certain Internet services. Given the uncertainty: </a:t>
            </a:r>
          </a:p>
          <a:p>
            <a:r>
              <a:rPr lang="en-US" dirty="0"/>
              <a:t>A few FTAs </a:t>
            </a:r>
            <a:r>
              <a:rPr lang="en-US" i="1" dirty="0"/>
              <a:t>explicitly</a:t>
            </a:r>
            <a:r>
              <a:rPr lang="en-US" dirty="0"/>
              <a:t> specify that </a:t>
            </a:r>
            <a:r>
              <a:rPr lang="en-US" dirty="0">
                <a:solidFill>
                  <a:srgbClr val="0070C0"/>
                </a:solidFill>
              </a:rPr>
              <a:t>internet access services are covered </a:t>
            </a:r>
            <a:r>
              <a:rPr lang="en-US" dirty="0"/>
              <a:t>by some of the disciplines on telecommunications.  For example, AUS-SGP FTA specifies that internet routing and connectivity are public telecom services</a:t>
            </a:r>
          </a:p>
          <a:p>
            <a:r>
              <a:rPr lang="en-US" dirty="0"/>
              <a:t>The Pacific Alliance </a:t>
            </a:r>
            <a:r>
              <a:rPr lang="en-US" i="1" dirty="0"/>
              <a:t>explicitly</a:t>
            </a:r>
            <a:r>
              <a:rPr lang="en-US" dirty="0"/>
              <a:t> requires the parties to adopt or maintain measures </a:t>
            </a:r>
            <a:r>
              <a:rPr lang="en-US" dirty="0">
                <a:solidFill>
                  <a:srgbClr val="0070C0"/>
                </a:solidFill>
              </a:rPr>
              <a:t>to ensure compliance with internet neutrality,</a:t>
            </a:r>
            <a:r>
              <a:rPr lang="en-US" dirty="0"/>
              <a:t> as defined in accordance with their respective legal system.</a:t>
            </a:r>
          </a:p>
          <a:p>
            <a:endParaRPr lang="en-US" dirty="0"/>
          </a:p>
        </p:txBody>
      </p:sp>
      <p:pic>
        <p:nvPicPr>
          <p:cNvPr id="4" name="Content Placeholder 9">
            <a:extLst>
              <a:ext uri="{FF2B5EF4-FFF2-40B4-BE49-F238E27FC236}">
                <a16:creationId xmlns:a16="http://schemas.microsoft.com/office/drawing/2014/main" id="{466A758F-8C9A-A757-CC7F-A0CD95FB7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406427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E914-0B4C-2A09-03FF-436FE4FE2D00}"/>
              </a:ext>
            </a:extLst>
          </p:cNvPr>
          <p:cNvSpPr>
            <a:spLocks noGrp="1"/>
          </p:cNvSpPr>
          <p:nvPr>
            <p:ph type="title"/>
          </p:nvPr>
        </p:nvSpPr>
        <p:spPr/>
        <p:txBody>
          <a:bodyPr>
            <a:normAutofit fontScale="90000"/>
          </a:bodyPr>
          <a:lstStyle/>
          <a:p>
            <a:r>
              <a:rPr lang="en-US" sz="4000" dirty="0">
                <a:solidFill>
                  <a:srgbClr val="00B050"/>
                </a:solidFill>
                <a:latin typeface="+mn-lt"/>
              </a:rPr>
              <a:t>Telecom going forward:</a:t>
            </a:r>
            <a:br>
              <a:rPr lang="en-US" sz="4000" dirty="0">
                <a:solidFill>
                  <a:srgbClr val="00B050"/>
                </a:solidFill>
                <a:latin typeface="+mn-lt"/>
              </a:rPr>
            </a:br>
            <a:r>
              <a:rPr lang="en-US" sz="4000" dirty="0">
                <a:solidFill>
                  <a:srgbClr val="00B050"/>
                </a:solidFill>
                <a:latin typeface="+mn-lt"/>
              </a:rPr>
              <a:t>An infrastructure for global e-commerce/digital trade</a:t>
            </a:r>
          </a:p>
        </p:txBody>
      </p:sp>
      <p:sp>
        <p:nvSpPr>
          <p:cNvPr id="3" name="Content Placeholder 2">
            <a:extLst>
              <a:ext uri="{FF2B5EF4-FFF2-40B4-BE49-F238E27FC236}">
                <a16:creationId xmlns:a16="http://schemas.microsoft.com/office/drawing/2014/main" id="{33B4B3D3-EDA7-EABE-24BE-E61CAB976513}"/>
              </a:ext>
            </a:extLst>
          </p:cNvPr>
          <p:cNvSpPr>
            <a:spLocks noGrp="1"/>
          </p:cNvSpPr>
          <p:nvPr>
            <p:ph idx="1"/>
          </p:nvPr>
        </p:nvSpPr>
        <p:spPr>
          <a:xfrm>
            <a:off x="838200" y="1690688"/>
            <a:ext cx="10100310" cy="4351338"/>
          </a:xfrm>
        </p:spPr>
        <p:txBody>
          <a:bodyPr>
            <a:normAutofit fontScale="92500" lnSpcReduction="10000"/>
          </a:bodyPr>
          <a:lstStyle/>
          <a:p>
            <a:r>
              <a:rPr lang="en-US" dirty="0"/>
              <a:t>Both in FTAs and in talks at the WTO, e-commerce has raised the prospect of further refining rules on telecoms due to its critical role. Often, such rules are found in ecommerce/digital trade chapters of FTAs rather than in telecom chapters.</a:t>
            </a:r>
          </a:p>
          <a:p>
            <a:r>
              <a:rPr lang="en-US" dirty="0"/>
              <a:t>Provisions relevant to telecom include those on cross border data flows, data localization, access to and use of the Internet, as well as ”net neutrality”.</a:t>
            </a:r>
          </a:p>
          <a:p>
            <a:r>
              <a:rPr lang="en-US" dirty="0"/>
              <a:t>The WTO sector rules and FTA provisions on telecoms provided a starting point for digital economy rules.  </a:t>
            </a:r>
          </a:p>
          <a:p>
            <a:r>
              <a:rPr lang="en-US" dirty="0"/>
              <a:t>In the Joint Statement Initiative on e-commerce there is also a proposal to produce a revised and updated WTO reference paper. This proposal also draws on some of the enhancements made in FTAs.</a:t>
            </a:r>
          </a:p>
        </p:txBody>
      </p:sp>
      <p:pic>
        <p:nvPicPr>
          <p:cNvPr id="4" name="Content Placeholder 9">
            <a:extLst>
              <a:ext uri="{FF2B5EF4-FFF2-40B4-BE49-F238E27FC236}">
                <a16:creationId xmlns:a16="http://schemas.microsoft.com/office/drawing/2014/main" id="{CE4CD269-AABF-D413-3B73-17A117826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3"/>
            <a:ext cx="12192000" cy="743711"/>
          </a:xfrm>
          <a:prstGeom prst="rect">
            <a:avLst/>
          </a:prstGeom>
        </p:spPr>
      </p:pic>
    </p:spTree>
    <p:extLst>
      <p:ext uri="{BB962C8B-B14F-4D97-AF65-F5344CB8AC3E}">
        <p14:creationId xmlns:p14="http://schemas.microsoft.com/office/powerpoint/2010/main" val="87587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96E08-9F63-826B-AD6F-7BD147616DAC}"/>
              </a:ext>
            </a:extLst>
          </p:cNvPr>
          <p:cNvSpPr>
            <a:spLocks noGrp="1"/>
          </p:cNvSpPr>
          <p:nvPr>
            <p:ph idx="1"/>
          </p:nvPr>
        </p:nvSpPr>
        <p:spPr/>
        <p:txBody>
          <a:bodyPr/>
          <a:lstStyle/>
          <a:p>
            <a:pPr marL="0" indent="0" algn="ctr">
              <a:buNone/>
            </a:pPr>
            <a:endParaRPr lang="en-US" b="1" dirty="0"/>
          </a:p>
          <a:p>
            <a:pPr marL="0" indent="0" algn="ctr">
              <a:buNone/>
            </a:pPr>
            <a:r>
              <a:rPr lang="en-US" sz="3600" b="1" dirty="0">
                <a:solidFill>
                  <a:srgbClr val="0070C0"/>
                </a:solidFill>
              </a:rPr>
              <a:t>Part 1. </a:t>
            </a:r>
          </a:p>
          <a:p>
            <a:pPr marL="0" indent="0" algn="ctr">
              <a:buNone/>
            </a:pPr>
            <a:r>
              <a:rPr lang="en-US" sz="3600" b="1" dirty="0">
                <a:solidFill>
                  <a:srgbClr val="0070C0"/>
                </a:solidFill>
              </a:rPr>
              <a:t>TELECOM PROVISIONS IN GATS</a:t>
            </a:r>
          </a:p>
          <a:p>
            <a:pPr marL="0" indent="0" algn="ctr">
              <a:buNone/>
            </a:pPr>
            <a:endParaRPr lang="en-US" sz="3600" dirty="0">
              <a:solidFill>
                <a:srgbClr val="0070C0"/>
              </a:solidFill>
            </a:endParaRPr>
          </a:p>
          <a:p>
            <a:endParaRPr lang="en-US" dirty="0"/>
          </a:p>
        </p:txBody>
      </p:sp>
      <p:pic>
        <p:nvPicPr>
          <p:cNvPr id="4" name="Content Placeholder 9">
            <a:extLst>
              <a:ext uri="{FF2B5EF4-FFF2-40B4-BE49-F238E27FC236}">
                <a16:creationId xmlns:a16="http://schemas.microsoft.com/office/drawing/2014/main" id="{D4AEE273-02E2-C94F-8A9A-71A8F4BFF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extLst>
      <p:ext uri="{BB962C8B-B14F-4D97-AF65-F5344CB8AC3E}">
        <p14:creationId xmlns:p14="http://schemas.microsoft.com/office/powerpoint/2010/main" val="3981535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7DAD-83BB-80BF-082E-D59A5B2E5B1D}"/>
              </a:ext>
            </a:extLst>
          </p:cNvPr>
          <p:cNvSpPr>
            <a:spLocks noGrp="1"/>
          </p:cNvSpPr>
          <p:nvPr>
            <p:ph type="ctrTitle"/>
          </p:nvPr>
        </p:nvSpPr>
        <p:spPr/>
        <p:txBody>
          <a:bodyPr/>
          <a:lstStyle/>
          <a:p>
            <a:endParaRPr lang="ru-RU"/>
          </a:p>
        </p:txBody>
      </p:sp>
      <p:sp>
        <p:nvSpPr>
          <p:cNvPr id="3" name="Subtitle 2">
            <a:extLst>
              <a:ext uri="{FF2B5EF4-FFF2-40B4-BE49-F238E27FC236}">
                <a16:creationId xmlns:a16="http://schemas.microsoft.com/office/drawing/2014/main" id="{126815F4-15AA-C5C8-24F6-C0DA4C4F4AB6}"/>
              </a:ext>
            </a:extLst>
          </p:cNvPr>
          <p:cNvSpPr>
            <a:spLocks noGrp="1"/>
          </p:cNvSpPr>
          <p:nvPr>
            <p:ph type="subTitle" idx="1"/>
          </p:nvPr>
        </p:nvSpPr>
        <p:spPr/>
        <p:txBody>
          <a:bodyPr/>
          <a:lstStyle/>
          <a:p>
            <a:endParaRPr lang="ru-RU" dirty="0"/>
          </a:p>
        </p:txBody>
      </p:sp>
      <p:pic>
        <p:nvPicPr>
          <p:cNvPr id="8" name="Picture 7" descr="Graphical user interface&#10;&#10;Description automatically generated with medium confidence">
            <a:extLst>
              <a:ext uri="{FF2B5EF4-FFF2-40B4-BE49-F238E27FC236}">
                <a16:creationId xmlns:a16="http://schemas.microsoft.com/office/drawing/2014/main" id="{2328313E-DFDA-A773-87AD-0DCE018FB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F2A94E1-5E45-3C09-A36C-095AC7B4B5BC}"/>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11504179" y="6031306"/>
            <a:ext cx="601790" cy="566728"/>
          </a:xfrm>
          <a:prstGeom prst="rect">
            <a:avLst/>
          </a:prstGeom>
        </p:spPr>
      </p:pic>
      <p:sp>
        <p:nvSpPr>
          <p:cNvPr id="12" name="TextBox 11">
            <a:extLst>
              <a:ext uri="{FF2B5EF4-FFF2-40B4-BE49-F238E27FC236}">
                <a16:creationId xmlns:a16="http://schemas.microsoft.com/office/drawing/2014/main" id="{22C26FDF-C376-86D8-33C8-647C7A33FB19}"/>
              </a:ext>
            </a:extLst>
          </p:cNvPr>
          <p:cNvSpPr txBox="1"/>
          <p:nvPr/>
        </p:nvSpPr>
        <p:spPr>
          <a:xfrm>
            <a:off x="443884" y="1705383"/>
            <a:ext cx="11060296" cy="4524315"/>
          </a:xfrm>
          <a:prstGeom prst="rect">
            <a:avLst/>
          </a:prstGeom>
          <a:noFill/>
        </p:spPr>
        <p:txBody>
          <a:bodyPr wrap="square">
            <a:spAutoFit/>
          </a:bodyPr>
          <a:lstStyle/>
          <a:p>
            <a:r>
              <a:rPr lang="en-US" sz="2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Regional Training of Trainer on how to </a:t>
            </a:r>
          </a:p>
          <a:p>
            <a:r>
              <a:rPr lang="en-US" sz="2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design, negotiate, and implement FTAs</a:t>
            </a:r>
          </a:p>
          <a:p>
            <a:pPr algn="ctr"/>
            <a:endParaRPr lang="en-US" altLang="en-US" sz="3200" b="1" dirty="0">
              <a:solidFill>
                <a:schemeClr val="accent1">
                  <a:lumMod val="75000"/>
                </a:schemeClr>
              </a:solidFill>
              <a:latin typeface="Arial" panose="020B0604020202020204" pitchFamily="34" charset="0"/>
              <a:cs typeface="Arial" panose="020B0604020202020204" pitchFamily="34" charset="0"/>
            </a:endParaRPr>
          </a:p>
          <a:p>
            <a:r>
              <a:rPr lang="en-US" altLang="en-US" sz="3200" b="1" dirty="0">
                <a:solidFill>
                  <a:schemeClr val="accent1">
                    <a:lumMod val="75000"/>
                  </a:schemeClr>
                </a:solidFill>
                <a:latin typeface="Arial" panose="020B0604020202020204" pitchFamily="34" charset="0"/>
                <a:cs typeface="Arial" panose="020B0604020202020204" pitchFamily="34" charset="0"/>
              </a:rPr>
              <a:t>			</a:t>
            </a:r>
          </a:p>
          <a:p>
            <a:r>
              <a:rPr lang="en-US" altLang="en-US" sz="3200" b="1" dirty="0">
                <a:solidFill>
                  <a:schemeClr val="accent1">
                    <a:lumMod val="75000"/>
                  </a:schemeClr>
                </a:solidFill>
                <a:latin typeface="Arial" panose="020B0604020202020204" pitchFamily="34" charset="0"/>
                <a:cs typeface="Arial" panose="020B0604020202020204" pitchFamily="34" charset="0"/>
              </a:rPr>
              <a:t>			</a:t>
            </a:r>
            <a:r>
              <a:rPr lang="en-GB" altLang="en-US" sz="3200" dirty="0">
                <a:solidFill>
                  <a:srgbClr val="FF0000"/>
                </a:solidFill>
                <a:latin typeface="Comic Sans MS" panose="030F0902030302020204" pitchFamily="66" charset="0"/>
              </a:rPr>
              <a:t>Thank you!</a:t>
            </a: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pPr algn="ctr"/>
            <a:endParaRPr lang="en-US" sz="32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a:p>
            <a:r>
              <a:rPr lang="en-US" sz="20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Lee Tuthill</a:t>
            </a:r>
          </a:p>
        </p:txBody>
      </p:sp>
      <p:pic>
        <p:nvPicPr>
          <p:cNvPr id="4" name="Picture 27" descr="MPj04027400000[1]">
            <a:extLst>
              <a:ext uri="{FF2B5EF4-FFF2-40B4-BE49-F238E27FC236}">
                <a16:creationId xmlns:a16="http://schemas.microsoft.com/office/drawing/2014/main" id="{A25EE126-DC82-9B28-2FB0-2C42584C7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41080" y="1226897"/>
            <a:ext cx="3107036" cy="4657384"/>
          </a:xfrm>
          <a:prstGeom prst="rect">
            <a:avLst/>
          </a:prstGeom>
        </p:spPr>
      </p:pic>
    </p:spTree>
    <p:extLst>
      <p:ext uri="{BB962C8B-B14F-4D97-AF65-F5344CB8AC3E}">
        <p14:creationId xmlns:p14="http://schemas.microsoft.com/office/powerpoint/2010/main" val="219541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5BEFA94D-EA6C-10EE-2EB8-C957405ADB8B}"/>
              </a:ext>
            </a:extLst>
          </p:cNvPr>
          <p:cNvSpPr>
            <a:spLocks noGrp="1"/>
          </p:cNvSpPr>
          <p:nvPr>
            <p:ph type="ftr" sz="quarter" idx="4294967295"/>
          </p:nvPr>
        </p:nvSpPr>
        <p:spPr bwMode="auto">
          <a:xfrm>
            <a:off x="4648200" y="622935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a:solidFill>
                  <a:schemeClr val="bg2"/>
                </a:solidFill>
                <a:latin typeface="Arial" panose="020B0604020202020204" pitchFamily="34" charset="0"/>
              </a:rPr>
              <a:t>tsd/slides/regeng.ppt</a:t>
            </a:r>
          </a:p>
        </p:txBody>
      </p:sp>
      <p:sp>
        <p:nvSpPr>
          <p:cNvPr id="15363" name="Slide Number Placeholder 5">
            <a:extLst>
              <a:ext uri="{FF2B5EF4-FFF2-40B4-BE49-F238E27FC236}">
                <a16:creationId xmlns:a16="http://schemas.microsoft.com/office/drawing/2014/main" id="{12BB3EA0-7094-386A-90EF-67F1634D357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CD0B917F-8AB2-1D46-8F07-C59DF134E09E}" type="slidenum">
              <a:rPr kumimoji="0" lang="en-US" altLang="en-US" sz="1400">
                <a:solidFill>
                  <a:schemeClr val="bg2"/>
                </a:solidFill>
                <a:latin typeface="Arial" panose="020B0604020202020204" pitchFamily="34" charset="0"/>
              </a:rPr>
              <a:pPr>
                <a:spcBef>
                  <a:spcPct val="50000"/>
                </a:spcBef>
                <a:buClrTx/>
                <a:buFontTx/>
                <a:buNone/>
              </a:pPr>
              <a:t>4</a:t>
            </a:fld>
            <a:endParaRPr kumimoji="0" lang="en-US" altLang="en-US" sz="1400">
              <a:solidFill>
                <a:schemeClr val="bg2"/>
              </a:solidFill>
              <a:latin typeface="Arial" panose="020B0604020202020204" pitchFamily="34" charset="0"/>
            </a:endParaRPr>
          </a:p>
        </p:txBody>
      </p:sp>
      <p:sp>
        <p:nvSpPr>
          <p:cNvPr id="15364" name="Rectangle 2">
            <a:extLst>
              <a:ext uri="{FF2B5EF4-FFF2-40B4-BE49-F238E27FC236}">
                <a16:creationId xmlns:a16="http://schemas.microsoft.com/office/drawing/2014/main" id="{D50B6FE3-8DF4-7345-F2D6-3A59341BD2AF}"/>
              </a:ext>
            </a:extLst>
          </p:cNvPr>
          <p:cNvSpPr>
            <a:spLocks noGrp="1" noChangeArrowheads="1"/>
          </p:cNvSpPr>
          <p:nvPr>
            <p:ph type="body" idx="1"/>
          </p:nvPr>
        </p:nvSpPr>
        <p:spPr>
          <a:xfrm>
            <a:off x="1139508" y="547015"/>
            <a:ext cx="8316912" cy="752475"/>
          </a:xfrm>
          <a:noFill/>
        </p:spPr>
        <p:txBody>
          <a:bodyPr vert="horz" lIns="0" tIns="0" rIns="0" bIns="0" rtlCol="0" anchor="ctr">
            <a:noAutofit/>
          </a:bodyPr>
          <a:lstStyle/>
          <a:p>
            <a:pPr marL="0" indent="0" defTabSz="473075">
              <a:spcBef>
                <a:spcPct val="0"/>
              </a:spcBef>
              <a:buClr>
                <a:srgbClr val="000000"/>
              </a:buClr>
              <a:buSzPct val="90000"/>
              <a:buNone/>
            </a:pPr>
            <a:endParaRPr lang="en-GB" altLang="en-US" sz="4000" b="1" dirty="0">
              <a:solidFill>
                <a:srgbClr val="000099"/>
              </a:solidFill>
            </a:endParaRPr>
          </a:p>
          <a:p>
            <a:pPr marL="0" indent="0" defTabSz="473075">
              <a:spcBef>
                <a:spcPct val="0"/>
              </a:spcBef>
              <a:buClr>
                <a:srgbClr val="000000"/>
              </a:buClr>
              <a:buSzPct val="90000"/>
              <a:buNone/>
            </a:pPr>
            <a:r>
              <a:rPr lang="en-GB" altLang="en-US" sz="4000" b="1" dirty="0">
                <a:solidFill>
                  <a:srgbClr val="00B050"/>
                </a:solidFill>
              </a:rPr>
              <a:t>The Telecom Annex</a:t>
            </a:r>
          </a:p>
          <a:p>
            <a:pPr marL="0" indent="0" defTabSz="473075">
              <a:spcBef>
                <a:spcPct val="0"/>
              </a:spcBef>
              <a:buClr>
                <a:srgbClr val="000000"/>
              </a:buClr>
              <a:buSzPct val="90000"/>
              <a:buNone/>
            </a:pPr>
            <a:r>
              <a:rPr lang="en-GB" altLang="en-US" sz="4000" dirty="0">
                <a:solidFill>
                  <a:srgbClr val="CC0000"/>
                </a:solidFill>
              </a:rPr>
              <a:t> Appended to the GATS Framework </a:t>
            </a:r>
          </a:p>
        </p:txBody>
      </p:sp>
      <p:sp>
        <p:nvSpPr>
          <p:cNvPr id="15365" name="Text Box 3">
            <a:extLst>
              <a:ext uri="{FF2B5EF4-FFF2-40B4-BE49-F238E27FC236}">
                <a16:creationId xmlns:a16="http://schemas.microsoft.com/office/drawing/2014/main" id="{08D2A5C8-B39D-478D-BF61-E56E40AE7AB5}"/>
              </a:ext>
            </a:extLst>
          </p:cNvPr>
          <p:cNvSpPr txBox="1">
            <a:spLocks noChangeArrowheads="1"/>
          </p:cNvSpPr>
          <p:nvPr/>
        </p:nvSpPr>
        <p:spPr bwMode="auto">
          <a:xfrm>
            <a:off x="1791494" y="1837769"/>
            <a:ext cx="8929846"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defTabSz="423863">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defTabSz="423863">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defTabSz="423863">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defTabSz="423863">
              <a:spcBef>
                <a:spcPct val="20000"/>
              </a:spcBef>
              <a:buClr>
                <a:schemeClr val="accent2"/>
              </a:buClr>
              <a:buChar char="•"/>
              <a:defRPr kumimoji="1" sz="2000">
                <a:solidFill>
                  <a:schemeClr val="tx1"/>
                </a:solidFill>
                <a:latin typeface="Tahoma" panose="020B0604030504040204" pitchFamily="34" charset="0"/>
              </a:defRPr>
            </a:lvl4pPr>
            <a:lvl5pPr marL="2057400" indent="-228600" defTabSz="423863">
              <a:spcBef>
                <a:spcPct val="20000"/>
              </a:spcBef>
              <a:buClr>
                <a:schemeClr val="accent2"/>
              </a:buClr>
              <a:buChar char="–"/>
              <a:defRPr kumimoji="1" sz="2000">
                <a:solidFill>
                  <a:schemeClr val="tx1"/>
                </a:solidFill>
                <a:latin typeface="Tahoma" panose="020B0604030504040204" pitchFamily="34" charset="0"/>
              </a:defRPr>
            </a:lvl5pPr>
            <a:lvl6pPr marL="25146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
              </a:spcBef>
              <a:buClr>
                <a:srgbClr val="008000"/>
              </a:buClr>
              <a:buSzPct val="65000"/>
              <a:buFont typeface="Monotype Sorts" pitchFamily="2" charset="2"/>
              <a:buChar char="l"/>
            </a:pPr>
            <a:r>
              <a:rPr kumimoji="0" lang="en-GB" altLang="en-US" b="1" dirty="0">
                <a:solidFill>
                  <a:srgbClr val="000000"/>
                </a:solidFill>
                <a:latin typeface="+mn-lt"/>
                <a:cs typeface="Arial" panose="020B0604020202020204" pitchFamily="34" charset="0"/>
              </a:rPr>
              <a:t> </a:t>
            </a:r>
            <a:r>
              <a:rPr kumimoji="0" lang="en-GB" altLang="en-US" dirty="0">
                <a:solidFill>
                  <a:srgbClr val="000000"/>
                </a:solidFill>
                <a:latin typeface="+mn-lt"/>
                <a:cs typeface="Arial" panose="020B0604020202020204" pitchFamily="34" charset="0"/>
              </a:rPr>
              <a:t>Scope – excludes audio-visual</a:t>
            </a:r>
          </a:p>
          <a:p>
            <a:pPr>
              <a:spcBef>
                <a:spcPct val="5000"/>
              </a:spcBef>
              <a:buClr>
                <a:srgbClr val="008000"/>
              </a:buClr>
              <a:buSzPct val="65000"/>
              <a:buFont typeface="Monotype Sorts" pitchFamily="2" charset="2"/>
              <a:buChar char="l"/>
            </a:pPr>
            <a:r>
              <a:rPr kumimoji="0" lang="en-GB" altLang="en-US" dirty="0">
                <a:solidFill>
                  <a:srgbClr val="000000"/>
                </a:solidFill>
                <a:latin typeface="+mn-lt"/>
                <a:cs typeface="Arial" panose="020B0604020202020204" pitchFamily="34" charset="0"/>
              </a:rPr>
              <a:t> Definitions  -  defined basic telecom as PTTNS</a:t>
            </a:r>
          </a:p>
          <a:p>
            <a:pPr>
              <a:spcBef>
                <a:spcPct val="5000"/>
              </a:spcBef>
              <a:buClr>
                <a:srgbClr val="008000"/>
              </a:buClr>
              <a:buSzPct val="65000"/>
              <a:buFont typeface="Monotype Sorts" pitchFamily="2" charset="2"/>
              <a:buChar char="l"/>
            </a:pPr>
            <a:r>
              <a:rPr kumimoji="0" lang="en-GB" altLang="en-US" dirty="0">
                <a:solidFill>
                  <a:srgbClr val="000000"/>
                </a:solidFill>
                <a:latin typeface="+mn-lt"/>
                <a:cs typeface="Arial" panose="020B0604020202020204" pitchFamily="34" charset="0"/>
              </a:rPr>
              <a:t> Transparency – additional details</a:t>
            </a:r>
          </a:p>
          <a:p>
            <a:pPr>
              <a:spcBef>
                <a:spcPct val="5000"/>
              </a:spcBef>
              <a:buClr>
                <a:srgbClr val="008000"/>
              </a:buClr>
              <a:buSzPct val="65000"/>
              <a:buFont typeface="Monotype Sorts" pitchFamily="2" charset="2"/>
              <a:buChar char="l"/>
            </a:pPr>
            <a:r>
              <a:rPr kumimoji="0" lang="en-GB" altLang="en-US" b="1" dirty="0">
                <a:solidFill>
                  <a:srgbClr val="000000"/>
                </a:solidFill>
                <a:latin typeface="+mn-lt"/>
                <a:cs typeface="Arial" panose="020B0604020202020204" pitchFamily="34" charset="0"/>
              </a:rPr>
              <a:t> </a:t>
            </a:r>
            <a:r>
              <a:rPr kumimoji="0" lang="en-GB" altLang="en-US" b="1" u="sng" dirty="0">
                <a:solidFill>
                  <a:srgbClr val="000099"/>
                </a:solidFill>
                <a:latin typeface="+mn-lt"/>
                <a:cs typeface="Arial" panose="020B0604020202020204" pitchFamily="34" charset="0"/>
              </a:rPr>
              <a:t>Access to and use of PTTNS</a:t>
            </a:r>
          </a:p>
          <a:p>
            <a:pPr>
              <a:spcBef>
                <a:spcPct val="5000"/>
              </a:spcBef>
              <a:buClr>
                <a:srgbClr val="008000"/>
              </a:buClr>
              <a:buSzPct val="65000"/>
              <a:buFont typeface="Monotype Sorts" pitchFamily="2" charset="2"/>
              <a:buChar char="l"/>
            </a:pPr>
            <a:r>
              <a:rPr kumimoji="0" lang="en-GB" altLang="en-US" dirty="0">
                <a:solidFill>
                  <a:srgbClr val="000000"/>
                </a:solidFill>
                <a:latin typeface="+mn-lt"/>
                <a:cs typeface="Arial" panose="020B0604020202020204" pitchFamily="34" charset="0"/>
              </a:rPr>
              <a:t> Technical cooperation</a:t>
            </a:r>
          </a:p>
          <a:p>
            <a:pPr>
              <a:spcBef>
                <a:spcPct val="5000"/>
              </a:spcBef>
              <a:buClr>
                <a:srgbClr val="008000"/>
              </a:buClr>
              <a:buSzPct val="65000"/>
              <a:buFont typeface="Monotype Sorts" pitchFamily="2" charset="2"/>
              <a:buChar char="l"/>
            </a:pPr>
            <a:r>
              <a:rPr kumimoji="0" lang="en-GB" altLang="en-US" dirty="0">
                <a:solidFill>
                  <a:srgbClr val="000000"/>
                </a:solidFill>
                <a:latin typeface="+mn-lt"/>
                <a:cs typeface="Arial" panose="020B0604020202020204" pitchFamily="34" charset="0"/>
              </a:rPr>
              <a:t> Relation to other international organizations</a:t>
            </a:r>
          </a:p>
          <a:p>
            <a:pPr>
              <a:spcBef>
                <a:spcPct val="5000"/>
              </a:spcBef>
              <a:buClr>
                <a:srgbClr val="008000"/>
              </a:buClr>
              <a:buSzPct val="65000"/>
              <a:buFont typeface="Monotype Sorts" pitchFamily="2" charset="2"/>
              <a:buNone/>
            </a:pPr>
            <a:endParaRPr kumimoji="0" lang="en-GB" altLang="en-US" dirty="0">
              <a:solidFill>
                <a:srgbClr val="000000"/>
              </a:solidFill>
              <a:latin typeface="+mn-lt"/>
              <a:cs typeface="Arial" panose="020B0604020202020204" pitchFamily="34" charset="0"/>
            </a:endParaRPr>
          </a:p>
          <a:p>
            <a:pPr>
              <a:spcBef>
                <a:spcPct val="5000"/>
              </a:spcBef>
              <a:buClr>
                <a:srgbClr val="008000"/>
              </a:buClr>
              <a:buSzPct val="65000"/>
              <a:buFont typeface="Monotype Sorts" pitchFamily="2" charset="2"/>
              <a:buNone/>
            </a:pPr>
            <a:endParaRPr kumimoji="0" lang="en-GB" altLang="en-US" b="1" dirty="0">
              <a:solidFill>
                <a:srgbClr val="000000"/>
              </a:solidFill>
              <a:latin typeface="+mn-lt"/>
              <a:cs typeface="Arial" panose="020B0604020202020204" pitchFamily="34" charset="0"/>
            </a:endParaRPr>
          </a:p>
        </p:txBody>
      </p:sp>
      <p:pic>
        <p:nvPicPr>
          <p:cNvPr id="2" name="Content Placeholder 9">
            <a:extLst>
              <a:ext uri="{FF2B5EF4-FFF2-40B4-BE49-F238E27FC236}">
                <a16:creationId xmlns:a16="http://schemas.microsoft.com/office/drawing/2014/main" id="{3397D31C-DF14-B3A5-43CC-639B18454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B695657E-FB54-0027-232E-6329470F8A9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5EDAB260-E91D-494C-BA93-908551064866}" type="slidenum">
              <a:rPr kumimoji="0" lang="en-US" altLang="en-US" sz="1400">
                <a:solidFill>
                  <a:schemeClr val="bg2"/>
                </a:solidFill>
                <a:latin typeface="Arial" panose="020B0604020202020204" pitchFamily="34" charset="0"/>
              </a:rPr>
              <a:pPr>
                <a:spcBef>
                  <a:spcPct val="50000"/>
                </a:spcBef>
                <a:buClrTx/>
                <a:buFontTx/>
                <a:buNone/>
              </a:pPr>
              <a:t>5</a:t>
            </a:fld>
            <a:endParaRPr kumimoji="0" lang="en-US" altLang="en-US" sz="1400">
              <a:solidFill>
                <a:schemeClr val="bg2"/>
              </a:solidFill>
              <a:latin typeface="Arial" panose="020B0604020202020204" pitchFamily="34" charset="0"/>
            </a:endParaRPr>
          </a:p>
        </p:txBody>
      </p:sp>
      <p:sp>
        <p:nvSpPr>
          <p:cNvPr id="16387" name="Rectangle 2">
            <a:extLst>
              <a:ext uri="{FF2B5EF4-FFF2-40B4-BE49-F238E27FC236}">
                <a16:creationId xmlns:a16="http://schemas.microsoft.com/office/drawing/2014/main" id="{E3F51D68-82F0-C3D6-917A-AA32C2C8BC6E}"/>
              </a:ext>
            </a:extLst>
          </p:cNvPr>
          <p:cNvSpPr>
            <a:spLocks noGrp="1" noChangeArrowheads="1"/>
          </p:cNvSpPr>
          <p:nvPr>
            <p:ph type="body" idx="1"/>
          </p:nvPr>
        </p:nvSpPr>
        <p:spPr>
          <a:xfrm>
            <a:off x="1150938" y="388936"/>
            <a:ext cx="10073322" cy="752475"/>
          </a:xfrm>
          <a:noFill/>
        </p:spPr>
        <p:txBody>
          <a:bodyPr vert="horz" lIns="0" tIns="0" rIns="0" bIns="0" rtlCol="0" anchor="ctr">
            <a:noAutofit/>
          </a:bodyPr>
          <a:lstStyle/>
          <a:p>
            <a:pPr marL="0" indent="0" defTabSz="473075">
              <a:spcBef>
                <a:spcPct val="0"/>
              </a:spcBef>
              <a:buClr>
                <a:srgbClr val="000000"/>
              </a:buClr>
              <a:buSzPct val="90000"/>
              <a:buNone/>
            </a:pPr>
            <a:endParaRPr lang="en-GB" altLang="en-US" sz="4000" b="1" dirty="0">
              <a:solidFill>
                <a:srgbClr val="000099"/>
              </a:solidFill>
            </a:endParaRPr>
          </a:p>
          <a:p>
            <a:pPr marL="0" indent="0" defTabSz="473075">
              <a:spcBef>
                <a:spcPct val="0"/>
              </a:spcBef>
              <a:buClr>
                <a:srgbClr val="000000"/>
              </a:buClr>
              <a:buSzPct val="90000"/>
              <a:buNone/>
            </a:pPr>
            <a:r>
              <a:rPr lang="en-GB" altLang="en-US" sz="4000" b="1" dirty="0">
                <a:solidFill>
                  <a:srgbClr val="00B050"/>
                </a:solidFill>
              </a:rPr>
              <a:t>The Reference Paper (RP)</a:t>
            </a:r>
          </a:p>
          <a:p>
            <a:pPr marL="0" indent="0" defTabSz="473075">
              <a:spcBef>
                <a:spcPct val="0"/>
              </a:spcBef>
              <a:buClr>
                <a:srgbClr val="000000"/>
              </a:buClr>
              <a:buSzPct val="90000"/>
              <a:buNone/>
            </a:pPr>
            <a:r>
              <a:rPr lang="en-GB" altLang="en-US" sz="4000" dirty="0">
                <a:solidFill>
                  <a:srgbClr val="CC0000"/>
                </a:solidFill>
              </a:rPr>
              <a:t> Appended to the schedules of commitments</a:t>
            </a:r>
          </a:p>
        </p:txBody>
      </p:sp>
      <p:sp>
        <p:nvSpPr>
          <p:cNvPr id="16388" name="Text Box 3">
            <a:extLst>
              <a:ext uri="{FF2B5EF4-FFF2-40B4-BE49-F238E27FC236}">
                <a16:creationId xmlns:a16="http://schemas.microsoft.com/office/drawing/2014/main" id="{A983F202-13B9-5E2D-6A40-29D6A8A54BE5}"/>
              </a:ext>
            </a:extLst>
          </p:cNvPr>
          <p:cNvSpPr txBox="1">
            <a:spLocks noChangeArrowheads="1"/>
          </p:cNvSpPr>
          <p:nvPr/>
        </p:nvSpPr>
        <p:spPr bwMode="auto">
          <a:xfrm>
            <a:off x="2001203" y="2636839"/>
            <a:ext cx="7466012"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defTabSz="423863">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defTabSz="423863">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defTabSz="423863">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defTabSz="423863">
              <a:spcBef>
                <a:spcPct val="20000"/>
              </a:spcBef>
              <a:buClr>
                <a:schemeClr val="accent2"/>
              </a:buClr>
              <a:buChar char="•"/>
              <a:defRPr kumimoji="1" sz="2000">
                <a:solidFill>
                  <a:schemeClr val="tx1"/>
                </a:solidFill>
                <a:latin typeface="Tahoma" panose="020B0604030504040204" pitchFamily="34" charset="0"/>
              </a:defRPr>
            </a:lvl4pPr>
            <a:lvl5pPr marL="2057400" indent="-228600" defTabSz="423863">
              <a:spcBef>
                <a:spcPct val="20000"/>
              </a:spcBef>
              <a:buClr>
                <a:schemeClr val="accent2"/>
              </a:buClr>
              <a:buChar char="–"/>
              <a:defRPr kumimoji="1" sz="2000">
                <a:solidFill>
                  <a:schemeClr val="tx1"/>
                </a:solidFill>
                <a:latin typeface="Tahoma" panose="020B0604030504040204" pitchFamily="34" charset="0"/>
              </a:defRPr>
            </a:lvl5pPr>
            <a:lvl6pPr marL="25146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
              </a:spcBef>
              <a:buClr>
                <a:srgbClr val="008000"/>
              </a:buClr>
              <a:buSzPct val="65000"/>
              <a:buFont typeface="Monotype Sorts" pitchFamily="2" charset="2"/>
              <a:buChar char="l"/>
            </a:pPr>
            <a:r>
              <a:rPr kumimoji="0" lang="en-GB" altLang="en-US" sz="2500" b="1" dirty="0">
                <a:solidFill>
                  <a:srgbClr val="000000"/>
                </a:solidFill>
                <a:latin typeface="Arial" panose="020B0604020202020204" pitchFamily="34" charset="0"/>
              </a:rPr>
              <a:t> </a:t>
            </a:r>
            <a:r>
              <a:rPr kumimoji="0" lang="en-GB" altLang="en-US" sz="2500" dirty="0">
                <a:solidFill>
                  <a:srgbClr val="000000"/>
                </a:solidFill>
                <a:latin typeface="Arial Black" panose="020B0604020202020204" pitchFamily="34" charset="0"/>
              </a:rPr>
              <a:t>Competition </a:t>
            </a:r>
            <a:r>
              <a:rPr kumimoji="0" lang="en-GB" altLang="en-US" sz="2500" b="1" dirty="0">
                <a:solidFill>
                  <a:srgbClr val="000000"/>
                </a:solidFill>
                <a:latin typeface="Arial" panose="020B0604020202020204" pitchFamily="34" charset="0"/>
              </a:rPr>
              <a:t>- avoid abuse of dominance</a:t>
            </a:r>
          </a:p>
          <a:p>
            <a:pPr>
              <a:spcBef>
                <a:spcPct val="5000"/>
              </a:spcBef>
              <a:buClr>
                <a:srgbClr val="008000"/>
              </a:buClr>
              <a:buSzPct val="65000"/>
              <a:buFont typeface="Monotype Sorts" pitchFamily="2" charset="2"/>
              <a:buChar char="l"/>
            </a:pPr>
            <a:r>
              <a:rPr kumimoji="0" lang="en-GB" altLang="en-US" sz="2500" b="1" dirty="0">
                <a:solidFill>
                  <a:srgbClr val="000000"/>
                </a:solidFill>
                <a:latin typeface="Arial" panose="020B0604020202020204" pitchFamily="34" charset="0"/>
              </a:rPr>
              <a:t> </a:t>
            </a:r>
            <a:r>
              <a:rPr kumimoji="0" lang="en-GB" altLang="en-US" sz="2500" dirty="0">
                <a:solidFill>
                  <a:srgbClr val="000000"/>
                </a:solidFill>
                <a:latin typeface="Arial Black" panose="020B0604020202020204" pitchFamily="34" charset="0"/>
              </a:rPr>
              <a:t>Interconnection</a:t>
            </a:r>
            <a:r>
              <a:rPr kumimoji="0" lang="en-GB" altLang="en-US" sz="2500" b="1" dirty="0">
                <a:solidFill>
                  <a:srgbClr val="000000"/>
                </a:solidFill>
                <a:latin typeface="Arial" panose="020B0604020202020204" pitchFamily="34" charset="0"/>
              </a:rPr>
              <a:t> - guarantee fairness </a:t>
            </a:r>
          </a:p>
          <a:p>
            <a:pPr>
              <a:spcBef>
                <a:spcPct val="5000"/>
              </a:spcBef>
              <a:buClr>
                <a:srgbClr val="008000"/>
              </a:buClr>
              <a:buSzPct val="65000"/>
              <a:buFont typeface="Monotype Sorts" pitchFamily="2" charset="2"/>
              <a:buChar char="l"/>
            </a:pPr>
            <a:r>
              <a:rPr kumimoji="0" lang="en-GB" altLang="en-US" sz="2500" b="1" dirty="0">
                <a:solidFill>
                  <a:srgbClr val="000000"/>
                </a:solidFill>
                <a:latin typeface="Arial" panose="020B0604020202020204" pitchFamily="34" charset="0"/>
              </a:rPr>
              <a:t> </a:t>
            </a:r>
            <a:r>
              <a:rPr kumimoji="0" lang="en-GB" altLang="en-US" sz="2500" dirty="0">
                <a:solidFill>
                  <a:srgbClr val="000000"/>
                </a:solidFill>
                <a:latin typeface="Arial Black" panose="020B0604020202020204" pitchFamily="34" charset="0"/>
              </a:rPr>
              <a:t>Regulator</a:t>
            </a:r>
            <a:r>
              <a:rPr kumimoji="0" lang="en-GB" altLang="en-US" sz="2500" b="1" dirty="0">
                <a:solidFill>
                  <a:srgbClr val="000000"/>
                </a:solidFill>
                <a:latin typeface="Arial" panose="020B0604020202020204" pitchFamily="34" charset="0"/>
              </a:rPr>
              <a:t> - independent of operators</a:t>
            </a:r>
          </a:p>
          <a:p>
            <a:pPr>
              <a:spcBef>
                <a:spcPct val="5000"/>
              </a:spcBef>
              <a:buClr>
                <a:srgbClr val="008000"/>
              </a:buClr>
              <a:buSzPct val="65000"/>
              <a:buFont typeface="Monotype Sorts" pitchFamily="2" charset="2"/>
              <a:buChar char="l"/>
            </a:pPr>
            <a:r>
              <a:rPr kumimoji="0" lang="en-GB" altLang="en-US" sz="2500" dirty="0">
                <a:solidFill>
                  <a:srgbClr val="000000"/>
                </a:solidFill>
                <a:latin typeface="Arial Black" panose="020B0604020202020204" pitchFamily="34" charset="0"/>
              </a:rPr>
              <a:t> Universal service</a:t>
            </a:r>
            <a:r>
              <a:rPr kumimoji="0" lang="en-GB" altLang="en-US" sz="2500" b="1" dirty="0">
                <a:solidFill>
                  <a:srgbClr val="000000"/>
                </a:solidFill>
                <a:latin typeface="Arial" panose="020B0604020202020204" pitchFamily="34" charset="0"/>
              </a:rPr>
              <a:t> - competition friendly</a:t>
            </a:r>
          </a:p>
          <a:p>
            <a:pPr>
              <a:spcBef>
                <a:spcPct val="5000"/>
              </a:spcBef>
              <a:buClr>
                <a:srgbClr val="008000"/>
              </a:buClr>
              <a:buSzPct val="65000"/>
              <a:buFont typeface="Monotype Sorts" pitchFamily="2" charset="2"/>
              <a:buChar char="l"/>
            </a:pPr>
            <a:r>
              <a:rPr kumimoji="0" lang="en-GB" altLang="en-US" sz="2500" dirty="0">
                <a:solidFill>
                  <a:srgbClr val="000000"/>
                </a:solidFill>
                <a:latin typeface="Arial Black" panose="020B0604020202020204" pitchFamily="34" charset="0"/>
              </a:rPr>
              <a:t> Finite resources</a:t>
            </a:r>
            <a:r>
              <a:rPr kumimoji="0" lang="en-GB" altLang="en-US" sz="2500" b="1" dirty="0">
                <a:solidFill>
                  <a:srgbClr val="000000"/>
                </a:solidFill>
                <a:latin typeface="Arial" panose="020B0604020202020204" pitchFamily="34" charset="0"/>
              </a:rPr>
              <a:t> - administer fairly </a:t>
            </a:r>
            <a:br>
              <a:rPr kumimoji="0" lang="en-GB" altLang="en-US" sz="2500" b="1" dirty="0">
                <a:solidFill>
                  <a:srgbClr val="000000"/>
                </a:solidFill>
                <a:latin typeface="Arial" panose="020B0604020202020204" pitchFamily="34" charset="0"/>
              </a:rPr>
            </a:br>
            <a:r>
              <a:rPr kumimoji="0" lang="en-GB" altLang="en-US" sz="2200" dirty="0">
                <a:solidFill>
                  <a:srgbClr val="000000"/>
                </a:solidFill>
                <a:latin typeface="Arial" panose="020B0604020202020204" pitchFamily="34" charset="0"/>
              </a:rPr>
              <a:t>(e.g. spectrum, numbering, rights of way)</a:t>
            </a:r>
            <a:endParaRPr kumimoji="0" lang="en-GB" altLang="en-US" sz="2200" b="1" dirty="0">
              <a:solidFill>
                <a:srgbClr val="000000"/>
              </a:solidFill>
              <a:latin typeface="Arial" panose="020B0604020202020204" pitchFamily="34" charset="0"/>
            </a:endParaRPr>
          </a:p>
          <a:p>
            <a:pPr>
              <a:spcBef>
                <a:spcPct val="5000"/>
              </a:spcBef>
              <a:buClr>
                <a:srgbClr val="008000"/>
              </a:buClr>
              <a:buSzPct val="65000"/>
              <a:buFont typeface="Monotype Sorts" pitchFamily="2" charset="2"/>
              <a:buChar char="l"/>
            </a:pPr>
            <a:r>
              <a:rPr kumimoji="0" lang="en-GB" altLang="en-US" sz="2500" dirty="0">
                <a:solidFill>
                  <a:srgbClr val="000000"/>
                </a:solidFill>
                <a:latin typeface="Arial Black" panose="020B0604020202020204" pitchFamily="34" charset="0"/>
              </a:rPr>
              <a:t> Licensing</a:t>
            </a:r>
            <a:r>
              <a:rPr kumimoji="0" lang="en-GB" altLang="en-US" sz="2500" b="1" dirty="0">
                <a:solidFill>
                  <a:srgbClr val="000000"/>
                </a:solidFill>
                <a:latin typeface="Arial" panose="020B0604020202020204" pitchFamily="34" charset="0"/>
              </a:rPr>
              <a:t> - added transparency</a:t>
            </a:r>
          </a:p>
        </p:txBody>
      </p:sp>
      <p:sp>
        <p:nvSpPr>
          <p:cNvPr id="16389" name="Text Box 4">
            <a:extLst>
              <a:ext uri="{FF2B5EF4-FFF2-40B4-BE49-F238E27FC236}">
                <a16:creationId xmlns:a16="http://schemas.microsoft.com/office/drawing/2014/main" id="{4D467998-A249-2614-9563-5814AA941EF7}"/>
              </a:ext>
            </a:extLst>
          </p:cNvPr>
          <p:cNvSpPr txBox="1">
            <a:spLocks noChangeArrowheads="1"/>
          </p:cNvSpPr>
          <p:nvPr/>
        </p:nvSpPr>
        <p:spPr bwMode="auto">
          <a:xfrm>
            <a:off x="1444625" y="1487489"/>
            <a:ext cx="832326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3863">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defTabSz="423863">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defTabSz="423863">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defTabSz="423863">
              <a:spcBef>
                <a:spcPct val="20000"/>
              </a:spcBef>
              <a:buClr>
                <a:schemeClr val="accent2"/>
              </a:buClr>
              <a:buChar char="•"/>
              <a:defRPr kumimoji="1" sz="2000">
                <a:solidFill>
                  <a:schemeClr val="tx1"/>
                </a:solidFill>
                <a:latin typeface="Tahoma" panose="020B0604030504040204" pitchFamily="34" charset="0"/>
              </a:defRPr>
            </a:lvl4pPr>
            <a:lvl5pPr marL="2057400" indent="-228600" defTabSz="423863">
              <a:spcBef>
                <a:spcPct val="20000"/>
              </a:spcBef>
              <a:buClr>
                <a:schemeClr val="accent2"/>
              </a:buClr>
              <a:buChar char="–"/>
              <a:defRPr kumimoji="1" sz="2000">
                <a:solidFill>
                  <a:schemeClr val="tx1"/>
                </a:solidFill>
                <a:latin typeface="Tahoma" panose="020B0604030504040204" pitchFamily="34" charset="0"/>
              </a:defRPr>
            </a:lvl5pPr>
            <a:lvl6pPr marL="25146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
                <a:srgbClr val="000000"/>
              </a:buClr>
              <a:buSzPct val="90000"/>
              <a:buFont typeface="Monotype Sorts" pitchFamily="2" charset="2"/>
              <a:buNone/>
            </a:pPr>
            <a:r>
              <a:rPr kumimoji="0" lang="en-GB" altLang="en-US" sz="2800" dirty="0">
                <a:solidFill>
                  <a:srgbClr val="000080"/>
                </a:solidFill>
              </a:rPr>
              <a:t>     </a:t>
            </a:r>
            <a:endParaRPr kumimoji="0" lang="en-GB" altLang="en-US" sz="2800" dirty="0">
              <a:solidFill>
                <a:srgbClr val="0000FF"/>
              </a:solidFill>
            </a:endParaRPr>
          </a:p>
          <a:p>
            <a:pPr>
              <a:spcBef>
                <a:spcPct val="0"/>
              </a:spcBef>
              <a:buClr>
                <a:srgbClr val="000000"/>
              </a:buClr>
              <a:buSzPct val="90000"/>
              <a:buFont typeface="Monotype Sorts" pitchFamily="2" charset="2"/>
              <a:buNone/>
            </a:pPr>
            <a:r>
              <a:rPr kumimoji="0" lang="en-GB" altLang="en-US" sz="2800" dirty="0">
                <a:solidFill>
                  <a:srgbClr val="00C200"/>
                </a:solidFill>
              </a:rPr>
              <a:t>   </a:t>
            </a:r>
            <a:r>
              <a:rPr kumimoji="0" lang="en-GB" altLang="en-US" sz="2800" dirty="0">
                <a:solidFill>
                  <a:srgbClr val="0070C0"/>
                </a:solidFill>
              </a:rPr>
              <a:t>Telecom Regulatory Principles (legally binding) </a:t>
            </a:r>
          </a:p>
          <a:p>
            <a:pPr>
              <a:spcBef>
                <a:spcPct val="0"/>
              </a:spcBef>
              <a:buClr>
                <a:srgbClr val="000000"/>
              </a:buClr>
              <a:buSzPct val="90000"/>
              <a:buFont typeface="Monotype Sorts" pitchFamily="2" charset="2"/>
              <a:buNone/>
            </a:pPr>
            <a:endParaRPr kumimoji="0" lang="en-GB" altLang="en-US" sz="2800" dirty="0">
              <a:solidFill>
                <a:srgbClr val="2019A9"/>
              </a:solidFill>
            </a:endParaRPr>
          </a:p>
        </p:txBody>
      </p:sp>
      <p:pic>
        <p:nvPicPr>
          <p:cNvPr id="2" name="Content Placeholder 9">
            <a:extLst>
              <a:ext uri="{FF2B5EF4-FFF2-40B4-BE49-F238E27FC236}">
                <a16:creationId xmlns:a16="http://schemas.microsoft.com/office/drawing/2014/main" id="{E45BFF76-290D-6235-43CF-04E81B5EA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86DCD244-D082-C5CE-D49A-6F17820F92EA}"/>
              </a:ext>
            </a:extLst>
          </p:cNvPr>
          <p:cNvSpPr>
            <a:spLocks noGrp="1"/>
          </p:cNvSpPr>
          <p:nvPr>
            <p:ph type="ftr" sz="quarter" idx="4294967295"/>
          </p:nvPr>
        </p:nvSpPr>
        <p:spPr bwMode="auto">
          <a:xfrm>
            <a:off x="4648200" y="622935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a:solidFill>
                  <a:schemeClr val="bg2"/>
                </a:solidFill>
                <a:latin typeface="Arial" panose="020B0604020202020204" pitchFamily="34" charset="0"/>
              </a:rPr>
              <a:t>tsd/slides/regeng.ppt</a:t>
            </a:r>
          </a:p>
        </p:txBody>
      </p:sp>
      <p:sp>
        <p:nvSpPr>
          <p:cNvPr id="33795" name="Slide Number Placeholder 5">
            <a:extLst>
              <a:ext uri="{FF2B5EF4-FFF2-40B4-BE49-F238E27FC236}">
                <a16:creationId xmlns:a16="http://schemas.microsoft.com/office/drawing/2014/main" id="{46FAC806-D7BC-92A3-64F8-9992E43829E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BEE4A7E5-1C5C-FA42-9D9F-842E6DED162D}" type="slidenum">
              <a:rPr kumimoji="0" lang="en-US" altLang="en-US" sz="1400">
                <a:solidFill>
                  <a:schemeClr val="bg2"/>
                </a:solidFill>
                <a:latin typeface="Arial" panose="020B0604020202020204" pitchFamily="34" charset="0"/>
              </a:rPr>
              <a:pPr>
                <a:spcBef>
                  <a:spcPct val="50000"/>
                </a:spcBef>
                <a:buClrTx/>
                <a:buFontTx/>
                <a:buNone/>
              </a:pPr>
              <a:t>6</a:t>
            </a:fld>
            <a:endParaRPr kumimoji="0" lang="en-US" altLang="en-US" sz="1400">
              <a:solidFill>
                <a:schemeClr val="bg2"/>
              </a:solidFill>
              <a:latin typeface="Arial" panose="020B0604020202020204" pitchFamily="34" charset="0"/>
            </a:endParaRPr>
          </a:p>
        </p:txBody>
      </p:sp>
      <p:sp>
        <p:nvSpPr>
          <p:cNvPr id="33796" name="Rectangle 2">
            <a:extLst>
              <a:ext uri="{FF2B5EF4-FFF2-40B4-BE49-F238E27FC236}">
                <a16:creationId xmlns:a16="http://schemas.microsoft.com/office/drawing/2014/main" id="{5EBDF056-D559-BF3E-CAF4-002B915C5F26}"/>
              </a:ext>
            </a:extLst>
          </p:cNvPr>
          <p:cNvSpPr>
            <a:spLocks noGrp="1" noChangeArrowheads="1"/>
          </p:cNvSpPr>
          <p:nvPr>
            <p:ph type="title"/>
          </p:nvPr>
        </p:nvSpPr>
        <p:spPr>
          <a:xfrm>
            <a:off x="1150938" y="4957520"/>
            <a:ext cx="9876790" cy="1143000"/>
          </a:xfrm>
        </p:spPr>
        <p:txBody>
          <a:bodyPr>
            <a:normAutofit/>
          </a:bodyPr>
          <a:lstStyle/>
          <a:p>
            <a:r>
              <a:rPr lang="en-GB" altLang="en-US" sz="2800" dirty="0">
                <a:solidFill>
                  <a:srgbClr val="FF0000"/>
                </a:solidFill>
                <a:latin typeface="+mn-lt"/>
              </a:rPr>
              <a:t>Obligations </a:t>
            </a:r>
            <a:r>
              <a:rPr lang="en-GB" altLang="en-US" sz="2800" i="1" dirty="0">
                <a:solidFill>
                  <a:srgbClr val="FF0000"/>
                </a:solidFill>
                <a:latin typeface="+mn-lt"/>
              </a:rPr>
              <a:t>apply </a:t>
            </a:r>
            <a:r>
              <a:rPr lang="en-GB" altLang="en-US" sz="2800" dirty="0">
                <a:solidFill>
                  <a:srgbClr val="FF0000"/>
                </a:solidFill>
                <a:latin typeface="+mn-lt"/>
              </a:rPr>
              <a:t>to Public Basic Services – for the </a:t>
            </a:r>
            <a:r>
              <a:rPr lang="en-GB" altLang="en-US" sz="2800" i="1" dirty="0">
                <a:solidFill>
                  <a:srgbClr val="FF0000"/>
                </a:solidFill>
                <a:latin typeface="+mn-lt"/>
              </a:rPr>
              <a:t>benefit</a:t>
            </a:r>
            <a:r>
              <a:rPr lang="en-GB" altLang="en-US" sz="2800" dirty="0">
                <a:solidFill>
                  <a:srgbClr val="FF0000"/>
                </a:solidFill>
                <a:latin typeface="+mn-lt"/>
              </a:rPr>
              <a:t> of all scheduled services</a:t>
            </a:r>
          </a:p>
        </p:txBody>
      </p:sp>
      <p:sp>
        <p:nvSpPr>
          <p:cNvPr id="33797" name="Rectangle 3">
            <a:extLst>
              <a:ext uri="{FF2B5EF4-FFF2-40B4-BE49-F238E27FC236}">
                <a16:creationId xmlns:a16="http://schemas.microsoft.com/office/drawing/2014/main" id="{EFCF3974-1DE2-663E-1411-596B7266D557}"/>
              </a:ext>
            </a:extLst>
          </p:cNvPr>
          <p:cNvSpPr>
            <a:spLocks noGrp="1" noChangeArrowheads="1"/>
          </p:cNvSpPr>
          <p:nvPr>
            <p:ph type="body" idx="1"/>
          </p:nvPr>
        </p:nvSpPr>
        <p:spPr>
          <a:xfrm>
            <a:off x="1664970" y="1723035"/>
            <a:ext cx="8178800" cy="3886200"/>
          </a:xfrm>
        </p:spPr>
        <p:txBody>
          <a:bodyPr/>
          <a:lstStyle/>
          <a:p>
            <a:pPr>
              <a:buFont typeface="Monotype Sorts" pitchFamily="2" charset="2"/>
              <a:buNone/>
            </a:pPr>
            <a:r>
              <a:rPr lang="en-GB" altLang="en-US" sz="2400" b="1" u="sng" dirty="0">
                <a:solidFill>
                  <a:srgbClr val="002060"/>
                </a:solidFill>
              </a:rPr>
              <a:t>Annex on Telecommunications</a:t>
            </a:r>
            <a:endParaRPr lang="en-GB" altLang="en-US" sz="2400" b="1" dirty="0">
              <a:solidFill>
                <a:srgbClr val="002060"/>
              </a:solidFill>
            </a:endParaRPr>
          </a:p>
          <a:p>
            <a:pPr>
              <a:buFont typeface="Monotype Sorts" pitchFamily="2" charset="2"/>
              <a:buNone/>
            </a:pPr>
            <a:r>
              <a:rPr lang="en-GB" altLang="en-US" sz="2400" dirty="0">
                <a:solidFill>
                  <a:srgbClr val="000000"/>
                </a:solidFill>
              </a:rPr>
              <a:t>Obligations relating to all service providers who are required, either explicitly or in effect, to make basic telecommunications services generally available to the public </a:t>
            </a:r>
            <a:endParaRPr lang="en-GB" altLang="en-US" sz="1200" dirty="0">
              <a:solidFill>
                <a:srgbClr val="000000"/>
              </a:solidFill>
            </a:endParaRPr>
          </a:p>
          <a:p>
            <a:pPr>
              <a:buFont typeface="Monotype Sorts" pitchFamily="2" charset="2"/>
              <a:buNone/>
            </a:pPr>
            <a:r>
              <a:rPr lang="en-GB" altLang="en-US" sz="2400" b="1" dirty="0">
                <a:solidFill>
                  <a:srgbClr val="000080"/>
                </a:solidFill>
              </a:rPr>
              <a:t>Access to and use of Basic Telecom Services</a:t>
            </a:r>
            <a:endParaRPr lang="en-GB" altLang="en-US" sz="2400" dirty="0">
              <a:solidFill>
                <a:srgbClr val="000000"/>
              </a:solidFill>
            </a:endParaRPr>
          </a:p>
          <a:p>
            <a:pPr>
              <a:buFont typeface="Monotype Sorts" pitchFamily="2" charset="2"/>
              <a:buNone/>
            </a:pPr>
            <a:r>
              <a:rPr lang="en-GB" altLang="en-US" sz="2400" dirty="0"/>
              <a:t>Ensure reasonable and non-discriminatory access to and use of public telecommunications transport networks and services (PTTNS), for the supply of any listed in the schedule</a:t>
            </a:r>
            <a:r>
              <a:rPr lang="en-GB" altLang="en-US" sz="2000" dirty="0"/>
              <a:t> </a:t>
            </a:r>
          </a:p>
        </p:txBody>
      </p:sp>
      <p:pic>
        <p:nvPicPr>
          <p:cNvPr id="2" name="Content Placeholder 9">
            <a:extLst>
              <a:ext uri="{FF2B5EF4-FFF2-40B4-BE49-F238E27FC236}">
                <a16:creationId xmlns:a16="http://schemas.microsoft.com/office/drawing/2014/main" id="{AB5696F6-BA90-C6B5-F4A0-78833959D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
        <p:nvSpPr>
          <p:cNvPr id="3" name="Rectangle 2">
            <a:extLst>
              <a:ext uri="{FF2B5EF4-FFF2-40B4-BE49-F238E27FC236}">
                <a16:creationId xmlns:a16="http://schemas.microsoft.com/office/drawing/2014/main" id="{F72633EF-7043-AC1E-2F1C-DC27DC1FCEB9}"/>
              </a:ext>
            </a:extLst>
          </p:cNvPr>
          <p:cNvSpPr txBox="1">
            <a:spLocks noChangeArrowheads="1"/>
          </p:cNvSpPr>
          <p:nvPr/>
        </p:nvSpPr>
        <p:spPr>
          <a:xfrm>
            <a:off x="1150938" y="388936"/>
            <a:ext cx="10073322" cy="752475"/>
          </a:xfrm>
          <a:prstGeom prst="rect">
            <a:avLst/>
          </a:prstGeom>
          <a:noFill/>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73075">
              <a:spcBef>
                <a:spcPct val="0"/>
              </a:spcBef>
              <a:buClr>
                <a:srgbClr val="000000"/>
              </a:buClr>
              <a:buSzPct val="90000"/>
              <a:buFont typeface="Arial" panose="020B0604020202020204" pitchFamily="34" charset="0"/>
              <a:buNone/>
            </a:pPr>
            <a:endParaRPr lang="en-GB" altLang="en-US" sz="4000" b="1" dirty="0">
              <a:solidFill>
                <a:srgbClr val="000099"/>
              </a:solidFill>
            </a:endParaRPr>
          </a:p>
          <a:p>
            <a:pPr marL="0" indent="0" defTabSz="473075">
              <a:spcBef>
                <a:spcPct val="0"/>
              </a:spcBef>
              <a:buClr>
                <a:srgbClr val="000000"/>
              </a:buClr>
              <a:buSzPct val="90000"/>
              <a:buFont typeface="Arial" panose="020B0604020202020204" pitchFamily="34" charset="0"/>
              <a:buNone/>
            </a:pPr>
            <a:r>
              <a:rPr lang="en-GB" altLang="en-US" sz="4000" b="1" dirty="0">
                <a:solidFill>
                  <a:srgbClr val="00B050"/>
                </a:solidFill>
              </a:rPr>
              <a:t>The Telecom Annex</a:t>
            </a:r>
          </a:p>
          <a:p>
            <a:pPr marL="0" indent="0" defTabSz="473075">
              <a:spcBef>
                <a:spcPct val="0"/>
              </a:spcBef>
              <a:buClr>
                <a:srgbClr val="000000"/>
              </a:buClr>
              <a:buSzPct val="90000"/>
              <a:buFont typeface="Arial" panose="020B0604020202020204" pitchFamily="34" charset="0"/>
              <a:buNone/>
            </a:pPr>
            <a:r>
              <a:rPr lang="en-GB" altLang="en-US" sz="4000" dirty="0">
                <a:solidFill>
                  <a:srgbClr val="CC0000"/>
                </a:solidFill>
              </a:rPr>
              <a:t> Core obligation</a:t>
            </a:r>
          </a:p>
        </p:txBody>
      </p:sp>
    </p:spTree>
    <p:extLst>
      <p:ext uri="{BB962C8B-B14F-4D97-AF65-F5344CB8AC3E}">
        <p14:creationId xmlns:p14="http://schemas.microsoft.com/office/powerpoint/2010/main" val="29958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D23AE90C-5DFA-9C72-FF98-645CFD383D1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4ACA7C67-478B-984F-AF13-920D1DA3DECD}" type="slidenum">
              <a:rPr kumimoji="0" lang="en-US" altLang="en-US" sz="1400">
                <a:solidFill>
                  <a:schemeClr val="bg2"/>
                </a:solidFill>
                <a:latin typeface="Arial" panose="020B0604020202020204" pitchFamily="34" charset="0"/>
              </a:rPr>
              <a:pPr>
                <a:spcBef>
                  <a:spcPct val="50000"/>
                </a:spcBef>
                <a:buClrTx/>
                <a:buFontTx/>
                <a:buNone/>
              </a:pPr>
              <a:t>7</a:t>
            </a:fld>
            <a:endParaRPr kumimoji="0" lang="en-US" altLang="en-US" sz="1400">
              <a:solidFill>
                <a:schemeClr val="bg2"/>
              </a:solidFill>
              <a:latin typeface="Arial" panose="020B0604020202020204" pitchFamily="34" charset="0"/>
            </a:endParaRPr>
          </a:p>
        </p:txBody>
      </p:sp>
      <p:sp>
        <p:nvSpPr>
          <p:cNvPr id="17411" name="Rectangle 2">
            <a:extLst>
              <a:ext uri="{FF2B5EF4-FFF2-40B4-BE49-F238E27FC236}">
                <a16:creationId xmlns:a16="http://schemas.microsoft.com/office/drawing/2014/main" id="{54B4E580-268E-66BB-3A07-BA4F83137A99}"/>
              </a:ext>
            </a:extLst>
          </p:cNvPr>
          <p:cNvSpPr>
            <a:spLocks noGrp="1" noChangeArrowheads="1"/>
          </p:cNvSpPr>
          <p:nvPr>
            <p:ph type="body" idx="1"/>
          </p:nvPr>
        </p:nvSpPr>
        <p:spPr>
          <a:xfrm>
            <a:off x="1448118" y="283211"/>
            <a:ext cx="8316912" cy="752475"/>
          </a:xfrm>
          <a:noFill/>
        </p:spPr>
        <p:txBody>
          <a:bodyPr vert="horz" lIns="0" tIns="0" rIns="0" bIns="0" rtlCol="0" anchor="ctr">
            <a:noAutofit/>
          </a:bodyPr>
          <a:lstStyle/>
          <a:p>
            <a:pPr marL="0" indent="0" defTabSz="473075">
              <a:spcBef>
                <a:spcPct val="0"/>
              </a:spcBef>
              <a:buClr>
                <a:srgbClr val="000000"/>
              </a:buClr>
              <a:buSzPct val="90000"/>
              <a:buNone/>
            </a:pPr>
            <a:endParaRPr lang="en-GB" altLang="en-US" sz="4000" b="1" dirty="0">
              <a:solidFill>
                <a:srgbClr val="000099"/>
              </a:solidFill>
            </a:endParaRPr>
          </a:p>
          <a:p>
            <a:pPr marL="0" indent="0" defTabSz="473075">
              <a:spcBef>
                <a:spcPct val="0"/>
              </a:spcBef>
              <a:buClr>
                <a:srgbClr val="000000"/>
              </a:buClr>
              <a:buSzPct val="90000"/>
              <a:buNone/>
            </a:pPr>
            <a:r>
              <a:rPr lang="en-GB" altLang="en-US" sz="4000" b="1" dirty="0">
                <a:solidFill>
                  <a:srgbClr val="00B050"/>
                </a:solidFill>
              </a:rPr>
              <a:t>Definition of PTTNS</a:t>
            </a:r>
          </a:p>
          <a:p>
            <a:pPr marL="0" indent="0" defTabSz="473075">
              <a:spcBef>
                <a:spcPct val="0"/>
              </a:spcBef>
              <a:buClr>
                <a:srgbClr val="000000"/>
              </a:buClr>
              <a:buSzPct val="90000"/>
              <a:buNone/>
            </a:pPr>
            <a:r>
              <a:rPr lang="en-GB" altLang="en-US" sz="4000" dirty="0">
                <a:solidFill>
                  <a:srgbClr val="CC0000"/>
                </a:solidFill>
              </a:rPr>
              <a:t> a.k.a. Public “Basic” telecoms</a:t>
            </a:r>
          </a:p>
        </p:txBody>
      </p:sp>
      <p:sp>
        <p:nvSpPr>
          <p:cNvPr id="17412" name="Text Box 3">
            <a:extLst>
              <a:ext uri="{FF2B5EF4-FFF2-40B4-BE49-F238E27FC236}">
                <a16:creationId xmlns:a16="http://schemas.microsoft.com/office/drawing/2014/main" id="{CCE2D6B9-8F1A-C0F5-7E06-B9C76D94893B}"/>
              </a:ext>
            </a:extLst>
          </p:cNvPr>
          <p:cNvSpPr txBox="1">
            <a:spLocks noChangeArrowheads="1"/>
          </p:cNvSpPr>
          <p:nvPr/>
        </p:nvSpPr>
        <p:spPr bwMode="auto">
          <a:xfrm>
            <a:off x="1597184" y="2182812"/>
            <a:ext cx="8997631"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3863">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defTabSz="423863">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defTabSz="423863">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defTabSz="423863">
              <a:spcBef>
                <a:spcPct val="20000"/>
              </a:spcBef>
              <a:buClr>
                <a:schemeClr val="accent2"/>
              </a:buClr>
              <a:buChar char="•"/>
              <a:defRPr kumimoji="1" sz="2000">
                <a:solidFill>
                  <a:schemeClr val="tx1"/>
                </a:solidFill>
                <a:latin typeface="Tahoma" panose="020B0604030504040204" pitchFamily="34" charset="0"/>
              </a:defRPr>
            </a:lvl4pPr>
            <a:lvl5pPr marL="2057400" indent="-228600" defTabSz="423863">
              <a:spcBef>
                <a:spcPct val="20000"/>
              </a:spcBef>
              <a:buClr>
                <a:schemeClr val="accent2"/>
              </a:buClr>
              <a:buChar char="–"/>
              <a:defRPr kumimoji="1" sz="2000">
                <a:solidFill>
                  <a:schemeClr val="tx1"/>
                </a:solidFill>
                <a:latin typeface="Tahoma" panose="020B0604030504040204" pitchFamily="34" charset="0"/>
              </a:defRPr>
            </a:lvl5pPr>
            <a:lvl6pPr marL="25146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buFont typeface="Monotype Sorts" pitchFamily="2" charset="2"/>
              <a:buNone/>
            </a:pPr>
            <a:r>
              <a:rPr lang="en-GB" altLang="en-US" sz="2000" dirty="0">
                <a:latin typeface="Arial Narrow" panose="020B0604020202020204" pitchFamily="34" charset="0"/>
              </a:rPr>
              <a:t>(a) 	"Telecommunications" means the </a:t>
            </a:r>
            <a:r>
              <a:rPr lang="en-GB" altLang="en-US" sz="2000" b="1" dirty="0">
                <a:latin typeface="Arial Narrow" panose="020B0604020202020204" pitchFamily="34" charset="0"/>
              </a:rPr>
              <a:t>transmission and reception of signals </a:t>
            </a:r>
            <a:r>
              <a:rPr lang="en-GB" altLang="en-US" sz="2000" dirty="0">
                <a:latin typeface="Arial Narrow" panose="020B0604020202020204" pitchFamily="34" charset="0"/>
              </a:rPr>
              <a:t>by any electromagnetic means.</a:t>
            </a:r>
            <a:endParaRPr lang="en-GB" altLang="en-US" sz="800" dirty="0">
              <a:latin typeface="Arial Narrow" panose="020B0604020202020204" pitchFamily="34" charset="0"/>
            </a:endParaRPr>
          </a:p>
          <a:p>
            <a:pPr>
              <a:buFont typeface="Monotype Sorts" pitchFamily="2" charset="2"/>
              <a:buNone/>
            </a:pPr>
            <a:r>
              <a:rPr lang="en-GB" altLang="en-US" sz="800" dirty="0">
                <a:latin typeface="Arial Narrow" panose="020B0604020202020204" pitchFamily="34" charset="0"/>
              </a:rPr>
              <a:t> </a:t>
            </a:r>
          </a:p>
          <a:p>
            <a:pPr>
              <a:buFont typeface="Monotype Sorts" pitchFamily="2" charset="2"/>
              <a:buNone/>
            </a:pPr>
            <a:r>
              <a:rPr lang="en-GB" altLang="en-US" sz="2000" dirty="0">
                <a:latin typeface="Arial Narrow" panose="020B0604020202020204" pitchFamily="34" charset="0"/>
              </a:rPr>
              <a:t>(b) 	</a:t>
            </a:r>
            <a:r>
              <a:rPr lang="en-GB" altLang="en-US" sz="2000" b="1" dirty="0">
                <a:latin typeface="Arial Narrow" panose="020B0604020202020204" pitchFamily="34" charset="0"/>
              </a:rPr>
              <a:t>"Public </a:t>
            </a:r>
            <a:r>
              <a:rPr lang="en-GB" altLang="en-US" sz="2000" dirty="0">
                <a:latin typeface="Arial Narrow" panose="020B0604020202020204" pitchFamily="34" charset="0"/>
              </a:rPr>
              <a:t>telecommunications transport service" means any telecommunications transport service </a:t>
            </a:r>
            <a:r>
              <a:rPr lang="en-GB" altLang="en-US" sz="2000" b="1" dirty="0">
                <a:latin typeface="Arial Narrow" panose="020B0604020202020204" pitchFamily="34" charset="0"/>
              </a:rPr>
              <a:t>required, explicitly or in effect, by a Member to be offered to the public generally</a:t>
            </a:r>
            <a:r>
              <a:rPr lang="en-GB" altLang="en-US" sz="2000" dirty="0">
                <a:latin typeface="Arial Narrow" panose="020B0604020202020204" pitchFamily="34" charset="0"/>
              </a:rPr>
              <a:t>.  Such services may include, </a:t>
            </a:r>
            <a:r>
              <a:rPr lang="en-GB" altLang="en-US" sz="2000" i="1" dirty="0">
                <a:latin typeface="Arial Narrow" panose="020B0604020202020204" pitchFamily="34" charset="0"/>
              </a:rPr>
              <a:t>inter alia</a:t>
            </a:r>
            <a:r>
              <a:rPr lang="en-GB" altLang="en-US" sz="2000" dirty="0">
                <a:latin typeface="Arial Narrow" panose="020B0604020202020204" pitchFamily="34" charset="0"/>
              </a:rPr>
              <a:t>, telegraph, telephone, telex, and data transmission typically involving the </a:t>
            </a:r>
            <a:r>
              <a:rPr lang="en-GB" altLang="en-US" sz="2000" b="1" dirty="0">
                <a:latin typeface="Arial Narrow" panose="020B0604020202020204" pitchFamily="34" charset="0"/>
              </a:rPr>
              <a:t>real-time transmission of customer-supplied information between two or more points without any end-to-end change in the form or content </a:t>
            </a:r>
            <a:r>
              <a:rPr lang="en-GB" altLang="en-US" sz="2000" dirty="0">
                <a:latin typeface="Arial Narrow" panose="020B0604020202020204" pitchFamily="34" charset="0"/>
              </a:rPr>
              <a:t>of the customer's information.</a:t>
            </a:r>
            <a:endParaRPr lang="en-GB" altLang="en-US" sz="800" dirty="0">
              <a:latin typeface="Arial Narrow" panose="020B0604020202020204" pitchFamily="34" charset="0"/>
            </a:endParaRPr>
          </a:p>
          <a:p>
            <a:pPr>
              <a:buFont typeface="Monotype Sorts" pitchFamily="2" charset="2"/>
              <a:buNone/>
            </a:pPr>
            <a:r>
              <a:rPr lang="en-GB" altLang="en-US" sz="800" dirty="0">
                <a:latin typeface="Arial Narrow" panose="020B0604020202020204" pitchFamily="34" charset="0"/>
              </a:rPr>
              <a:t> </a:t>
            </a:r>
          </a:p>
          <a:p>
            <a:pPr>
              <a:buFont typeface="Monotype Sorts" pitchFamily="2" charset="2"/>
              <a:buNone/>
            </a:pPr>
            <a:r>
              <a:rPr lang="en-GB" altLang="en-US" sz="2000" dirty="0">
                <a:latin typeface="Arial Narrow" panose="020B0604020202020204" pitchFamily="34" charset="0"/>
              </a:rPr>
              <a:t>(c) 	"Public telecommunications transport network" means the </a:t>
            </a:r>
            <a:r>
              <a:rPr lang="en-GB" altLang="en-US" sz="2000" b="1" dirty="0">
                <a:latin typeface="Arial Narrow" panose="020B0604020202020204" pitchFamily="34" charset="0"/>
              </a:rPr>
              <a:t>public telecommunications infrastructure </a:t>
            </a:r>
            <a:r>
              <a:rPr lang="en-GB" altLang="en-US" sz="2000" dirty="0">
                <a:latin typeface="Arial Narrow" panose="020B0604020202020204" pitchFamily="34" charset="0"/>
              </a:rPr>
              <a:t>which permits telecommunications between and among defined network termination points.</a:t>
            </a:r>
          </a:p>
          <a:p>
            <a:pPr>
              <a:spcBef>
                <a:spcPct val="5000"/>
              </a:spcBef>
              <a:buClr>
                <a:srgbClr val="008000"/>
              </a:buClr>
              <a:buSzPct val="65000"/>
              <a:buFont typeface="Monotype Sorts" pitchFamily="2" charset="2"/>
              <a:buNone/>
            </a:pPr>
            <a:endParaRPr kumimoji="0" lang="en-GB" altLang="en-US" sz="2000" dirty="0">
              <a:solidFill>
                <a:srgbClr val="000000"/>
              </a:solidFill>
              <a:latin typeface="Arial Narrow" panose="020B0604020202020204" pitchFamily="34" charset="0"/>
              <a:cs typeface="Arial" panose="020B0604020202020204" pitchFamily="34" charset="0"/>
            </a:endParaRPr>
          </a:p>
          <a:p>
            <a:pPr>
              <a:spcBef>
                <a:spcPct val="5000"/>
              </a:spcBef>
              <a:buClr>
                <a:srgbClr val="008000"/>
              </a:buClr>
              <a:buSzPct val="65000"/>
              <a:buFont typeface="Monotype Sorts" pitchFamily="2" charset="2"/>
              <a:buNone/>
            </a:pPr>
            <a:endParaRPr kumimoji="0" lang="en-GB" altLang="en-US" sz="2000" dirty="0">
              <a:solidFill>
                <a:srgbClr val="000000"/>
              </a:solidFill>
              <a:latin typeface="Arial Narrow" panose="020B0604020202020204" pitchFamily="34" charset="0"/>
            </a:endParaRPr>
          </a:p>
          <a:p>
            <a:pPr>
              <a:spcBef>
                <a:spcPct val="5000"/>
              </a:spcBef>
              <a:buClr>
                <a:srgbClr val="008000"/>
              </a:buClr>
              <a:buSzPct val="65000"/>
              <a:buFont typeface="Monotype Sorts" pitchFamily="2" charset="2"/>
              <a:buNone/>
            </a:pPr>
            <a:endParaRPr kumimoji="0" lang="en-GB" altLang="en-US" sz="2000" dirty="0">
              <a:solidFill>
                <a:srgbClr val="000000"/>
              </a:solidFill>
              <a:latin typeface="Arial Narrow" panose="020B0604020202020204" pitchFamily="34" charset="0"/>
            </a:endParaRPr>
          </a:p>
          <a:p>
            <a:pPr>
              <a:spcBef>
                <a:spcPct val="5000"/>
              </a:spcBef>
              <a:buClr>
                <a:srgbClr val="008000"/>
              </a:buClr>
              <a:buSzPct val="65000"/>
              <a:buFont typeface="Monotype Sorts" pitchFamily="2" charset="2"/>
              <a:buNone/>
            </a:pPr>
            <a:endParaRPr kumimoji="0" lang="en-GB" altLang="en-US" sz="2000" dirty="0">
              <a:solidFill>
                <a:srgbClr val="000000"/>
              </a:solidFill>
              <a:latin typeface="Arial Narrow" panose="020B0604020202020204" pitchFamily="34" charset="0"/>
            </a:endParaRPr>
          </a:p>
          <a:p>
            <a:pPr>
              <a:spcBef>
                <a:spcPct val="5000"/>
              </a:spcBef>
              <a:buClr>
                <a:srgbClr val="008000"/>
              </a:buClr>
              <a:buSzPct val="65000"/>
              <a:buFont typeface="Monotype Sorts" pitchFamily="2" charset="2"/>
              <a:buNone/>
            </a:pPr>
            <a:endParaRPr kumimoji="0" lang="en-GB" altLang="en-US" sz="2000" dirty="0">
              <a:solidFill>
                <a:srgbClr val="000000"/>
              </a:solidFill>
              <a:latin typeface="Arial Narrow" panose="020B0604020202020204" pitchFamily="34" charset="0"/>
            </a:endParaRPr>
          </a:p>
          <a:p>
            <a:pPr>
              <a:spcBef>
                <a:spcPct val="5000"/>
              </a:spcBef>
              <a:buClr>
                <a:srgbClr val="008000"/>
              </a:buClr>
              <a:buSzPct val="65000"/>
              <a:buFont typeface="Monotype Sorts" pitchFamily="2" charset="2"/>
              <a:buNone/>
            </a:pPr>
            <a:endParaRPr kumimoji="0" lang="en-GB" altLang="en-US" sz="2000" dirty="0">
              <a:solidFill>
                <a:srgbClr val="000000"/>
              </a:solidFill>
              <a:latin typeface="Arial Narrow" panose="020B0604020202020204" pitchFamily="34" charset="0"/>
            </a:endParaRPr>
          </a:p>
          <a:p>
            <a:pPr>
              <a:spcBef>
                <a:spcPct val="5000"/>
              </a:spcBef>
              <a:buClr>
                <a:srgbClr val="008000"/>
              </a:buClr>
              <a:buSzPct val="65000"/>
              <a:buFont typeface="Monotype Sorts" pitchFamily="2" charset="2"/>
              <a:buNone/>
            </a:pPr>
            <a:endParaRPr kumimoji="0" lang="en-GB" altLang="en-US" sz="2000" dirty="0">
              <a:solidFill>
                <a:srgbClr val="000000"/>
              </a:solidFill>
              <a:latin typeface="Arial Narrow" panose="020B0604020202020204" pitchFamily="34" charset="0"/>
            </a:endParaRPr>
          </a:p>
        </p:txBody>
      </p:sp>
      <p:sp>
        <p:nvSpPr>
          <p:cNvPr id="17413" name="Text Box 4">
            <a:extLst>
              <a:ext uri="{FF2B5EF4-FFF2-40B4-BE49-F238E27FC236}">
                <a16:creationId xmlns:a16="http://schemas.microsoft.com/office/drawing/2014/main" id="{28064D9B-4317-E2CB-0A82-2C9FC44E74B7}"/>
              </a:ext>
            </a:extLst>
          </p:cNvPr>
          <p:cNvSpPr txBox="1">
            <a:spLocks noChangeArrowheads="1"/>
          </p:cNvSpPr>
          <p:nvPr/>
        </p:nvSpPr>
        <p:spPr bwMode="auto">
          <a:xfrm>
            <a:off x="1725931" y="1565852"/>
            <a:ext cx="9521189"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3863">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defTabSz="423863">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defTabSz="423863">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defTabSz="423863">
              <a:spcBef>
                <a:spcPct val="20000"/>
              </a:spcBef>
              <a:buClr>
                <a:schemeClr val="accent2"/>
              </a:buClr>
              <a:buChar char="•"/>
              <a:defRPr kumimoji="1" sz="2000">
                <a:solidFill>
                  <a:schemeClr val="tx1"/>
                </a:solidFill>
                <a:latin typeface="Tahoma" panose="020B0604030504040204" pitchFamily="34" charset="0"/>
              </a:defRPr>
            </a:lvl4pPr>
            <a:lvl5pPr marL="2057400" indent="-228600" defTabSz="423863">
              <a:spcBef>
                <a:spcPct val="20000"/>
              </a:spcBef>
              <a:buClr>
                <a:schemeClr val="accent2"/>
              </a:buClr>
              <a:buChar char="–"/>
              <a:defRPr kumimoji="1" sz="2000">
                <a:solidFill>
                  <a:schemeClr val="tx1"/>
                </a:solidFill>
                <a:latin typeface="Tahoma" panose="020B0604030504040204" pitchFamily="34" charset="0"/>
              </a:defRPr>
            </a:lvl5pPr>
            <a:lvl6pPr marL="25146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defTabSz="423863"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
                <a:srgbClr val="000000"/>
              </a:buClr>
              <a:buSzPct val="90000"/>
              <a:buFont typeface="Monotype Sorts" pitchFamily="2" charset="2"/>
              <a:buNone/>
            </a:pPr>
            <a:r>
              <a:rPr kumimoji="0" lang="en-GB" altLang="en-US" sz="2400" b="1" dirty="0">
                <a:solidFill>
                  <a:srgbClr val="0070C0"/>
                </a:solidFill>
              </a:rPr>
              <a:t> Telecom Annex definition </a:t>
            </a:r>
            <a:r>
              <a:rPr kumimoji="0" lang="en-GB" altLang="en-US" sz="2400" dirty="0">
                <a:solidFill>
                  <a:srgbClr val="0070C0"/>
                </a:solidFill>
              </a:rPr>
              <a:t>(also applies to reference paper) </a:t>
            </a:r>
          </a:p>
          <a:p>
            <a:pPr>
              <a:spcBef>
                <a:spcPct val="0"/>
              </a:spcBef>
              <a:buClr>
                <a:srgbClr val="000000"/>
              </a:buClr>
              <a:buSzPct val="90000"/>
              <a:buFont typeface="Monotype Sorts" pitchFamily="2" charset="2"/>
              <a:buNone/>
            </a:pPr>
            <a:endParaRPr kumimoji="0" lang="en-GB" altLang="en-US" sz="2400" dirty="0">
              <a:solidFill>
                <a:srgbClr val="2019A9"/>
              </a:solidFill>
            </a:endParaRPr>
          </a:p>
        </p:txBody>
      </p:sp>
      <p:pic>
        <p:nvPicPr>
          <p:cNvPr id="2" name="Content Placeholder 9">
            <a:extLst>
              <a:ext uri="{FF2B5EF4-FFF2-40B4-BE49-F238E27FC236}">
                <a16:creationId xmlns:a16="http://schemas.microsoft.com/office/drawing/2014/main" id="{A6CB87A0-12D6-CDB2-79E1-89B940586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47643FD2-8D89-2CFC-6797-83944FF719B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72DE19E2-80A5-B648-93E2-8E552F2A84CD}" type="slidenum">
              <a:rPr kumimoji="0" lang="en-US" altLang="en-US" sz="1400">
                <a:solidFill>
                  <a:schemeClr val="bg2"/>
                </a:solidFill>
                <a:latin typeface="Arial" panose="020B0604020202020204" pitchFamily="34" charset="0"/>
              </a:rPr>
              <a:pPr>
                <a:spcBef>
                  <a:spcPct val="50000"/>
                </a:spcBef>
                <a:buClrTx/>
                <a:buFontTx/>
                <a:buNone/>
              </a:pPr>
              <a:t>8</a:t>
            </a:fld>
            <a:endParaRPr kumimoji="0" lang="en-US" altLang="en-US" sz="1400">
              <a:solidFill>
                <a:schemeClr val="bg2"/>
              </a:solidFill>
              <a:latin typeface="Arial" panose="020B0604020202020204" pitchFamily="34" charset="0"/>
            </a:endParaRPr>
          </a:p>
        </p:txBody>
      </p:sp>
      <p:sp>
        <p:nvSpPr>
          <p:cNvPr id="21507" name="Rectangle 2">
            <a:extLst>
              <a:ext uri="{FF2B5EF4-FFF2-40B4-BE49-F238E27FC236}">
                <a16:creationId xmlns:a16="http://schemas.microsoft.com/office/drawing/2014/main" id="{26C6D26F-8E7A-4A7F-0F9D-85A9ACBF470E}"/>
              </a:ext>
            </a:extLst>
          </p:cNvPr>
          <p:cNvSpPr>
            <a:spLocks noGrp="1" noChangeArrowheads="1"/>
          </p:cNvSpPr>
          <p:nvPr>
            <p:ph type="title"/>
          </p:nvPr>
        </p:nvSpPr>
        <p:spPr>
          <a:xfrm>
            <a:off x="1455420" y="604954"/>
            <a:ext cx="7239000" cy="914400"/>
          </a:xfrm>
        </p:spPr>
        <p:txBody>
          <a:bodyPr/>
          <a:lstStyle/>
          <a:p>
            <a:r>
              <a:rPr lang="en-GB" altLang="en-US" dirty="0">
                <a:solidFill>
                  <a:srgbClr val="00B050"/>
                </a:solidFill>
                <a:latin typeface="+mn-lt"/>
              </a:rPr>
              <a:t>TRANSPARENCY</a:t>
            </a:r>
          </a:p>
        </p:txBody>
      </p:sp>
      <p:sp>
        <p:nvSpPr>
          <p:cNvPr id="21508" name="Rectangle 3">
            <a:extLst>
              <a:ext uri="{FF2B5EF4-FFF2-40B4-BE49-F238E27FC236}">
                <a16:creationId xmlns:a16="http://schemas.microsoft.com/office/drawing/2014/main" id="{8FF86182-3D83-EDAD-2A7E-3F81F8A60206}"/>
              </a:ext>
            </a:extLst>
          </p:cNvPr>
          <p:cNvSpPr>
            <a:spLocks noGrp="1" noChangeArrowheads="1"/>
          </p:cNvSpPr>
          <p:nvPr>
            <p:ph type="body" idx="1"/>
          </p:nvPr>
        </p:nvSpPr>
        <p:spPr>
          <a:xfrm>
            <a:off x="1584960" y="1447737"/>
            <a:ext cx="8610600" cy="4724400"/>
          </a:xfrm>
        </p:spPr>
        <p:txBody>
          <a:bodyPr/>
          <a:lstStyle/>
          <a:p>
            <a:pPr algn="just">
              <a:lnSpc>
                <a:spcPct val="90000"/>
              </a:lnSpc>
              <a:buSzPct val="90000"/>
              <a:buFont typeface="Monotype Sorts" pitchFamily="2" charset="2"/>
              <a:buNone/>
            </a:pPr>
            <a:r>
              <a:rPr lang="en-GB" altLang="en-US" sz="2000" b="1" i="1" dirty="0">
                <a:solidFill>
                  <a:srgbClr val="000000"/>
                </a:solidFill>
              </a:rPr>
              <a:t>Obligations applying to all services, scheduled or not:</a:t>
            </a:r>
            <a:endParaRPr lang="en-GB" altLang="en-US" sz="2400" b="1" i="1" dirty="0">
              <a:solidFill>
                <a:srgbClr val="000000"/>
              </a:solidFill>
            </a:endParaRPr>
          </a:p>
          <a:p>
            <a:pPr algn="just">
              <a:lnSpc>
                <a:spcPct val="90000"/>
              </a:lnSpc>
              <a:buSzPct val="90000"/>
              <a:buFont typeface="Monotype Sorts" pitchFamily="2" charset="2"/>
              <a:buNone/>
            </a:pPr>
            <a:r>
              <a:rPr lang="en-GB" altLang="en-US" sz="2400" b="1" u="sng" dirty="0">
                <a:solidFill>
                  <a:srgbClr val="000000"/>
                </a:solidFill>
                <a:highlight>
                  <a:srgbClr val="C0C0C0"/>
                </a:highlight>
              </a:rPr>
              <a:t>GATS Article III: Transparency</a:t>
            </a:r>
            <a:endParaRPr lang="en-GB" altLang="en-US" sz="2400" dirty="0">
              <a:solidFill>
                <a:srgbClr val="000000"/>
              </a:solidFill>
              <a:highlight>
                <a:srgbClr val="C0C0C0"/>
              </a:highlight>
            </a:endParaRPr>
          </a:p>
          <a:p>
            <a:pPr algn="just">
              <a:lnSpc>
                <a:spcPct val="90000"/>
              </a:lnSpc>
              <a:buClr>
                <a:srgbClr val="000099"/>
              </a:buClr>
              <a:buSzPct val="90000"/>
              <a:buFont typeface="Monotype Sorts" pitchFamily="2" charset="2"/>
              <a:buChar char="4"/>
            </a:pPr>
            <a:r>
              <a:rPr lang="en-GB" altLang="en-US" sz="2400" b="1" dirty="0">
                <a:solidFill>
                  <a:srgbClr val="008000"/>
                </a:solidFill>
                <a:highlight>
                  <a:srgbClr val="C0C0C0"/>
                </a:highlight>
              </a:rPr>
              <a:t>Promptly publish, or make otherwise publicly available, all relevant measures and international agreements</a:t>
            </a:r>
            <a:endParaRPr lang="en-GB" altLang="en-US" sz="2400" dirty="0">
              <a:solidFill>
                <a:srgbClr val="000000"/>
              </a:solidFill>
              <a:highlight>
                <a:srgbClr val="C0C0C0"/>
              </a:highlight>
            </a:endParaRPr>
          </a:p>
          <a:p>
            <a:pPr algn="just">
              <a:lnSpc>
                <a:spcPct val="90000"/>
              </a:lnSpc>
              <a:buSzPct val="90000"/>
              <a:buFont typeface="Monotype Sorts" pitchFamily="2" charset="2"/>
              <a:buNone/>
            </a:pPr>
            <a:r>
              <a:rPr lang="en-GB" altLang="en-US" sz="2400" b="1" u="sng" dirty="0">
                <a:solidFill>
                  <a:srgbClr val="000000"/>
                </a:solidFill>
              </a:rPr>
              <a:t>Annex on Telecommunications</a:t>
            </a:r>
            <a:endParaRPr lang="en-GB" altLang="en-US" sz="2400" dirty="0">
              <a:solidFill>
                <a:srgbClr val="000000"/>
              </a:solidFill>
            </a:endParaRPr>
          </a:p>
          <a:p>
            <a:pPr algn="just">
              <a:lnSpc>
                <a:spcPct val="90000"/>
              </a:lnSpc>
              <a:buClr>
                <a:srgbClr val="000099"/>
              </a:buClr>
              <a:buSzPct val="90000"/>
              <a:buFont typeface="Monotype Sorts" pitchFamily="2" charset="2"/>
              <a:buChar char="4"/>
            </a:pPr>
            <a:r>
              <a:rPr lang="en-GB" altLang="en-US" sz="2400" b="1" dirty="0">
                <a:solidFill>
                  <a:srgbClr val="008000"/>
                </a:solidFill>
              </a:rPr>
              <a:t>Ensure public availability of conditions affecting access to and use of public telecommunications</a:t>
            </a:r>
            <a:endParaRPr lang="en-GB" altLang="en-US" sz="2400" dirty="0">
              <a:solidFill>
                <a:srgbClr val="000000"/>
              </a:solidFill>
            </a:endParaRPr>
          </a:p>
          <a:p>
            <a:pPr algn="just">
              <a:lnSpc>
                <a:spcPct val="90000"/>
              </a:lnSpc>
              <a:buSzPct val="90000"/>
              <a:buFont typeface="Monotype Sorts" pitchFamily="2" charset="2"/>
              <a:buNone/>
            </a:pPr>
            <a:r>
              <a:rPr lang="en-GB" altLang="en-US" sz="2400" b="1" dirty="0">
                <a:solidFill>
                  <a:srgbClr val="000000"/>
                </a:solidFill>
              </a:rPr>
              <a:t>E.g. tariffs, technical interfaces, standards bodies, attachment of terminal equipment &amp; notification, registration or licensing requirements. </a:t>
            </a:r>
            <a:endParaRPr lang="en-GB" altLang="en-US" sz="1000" b="1" dirty="0">
              <a:solidFill>
                <a:srgbClr val="000000"/>
              </a:solidFill>
            </a:endParaRPr>
          </a:p>
          <a:p>
            <a:pPr algn="just">
              <a:lnSpc>
                <a:spcPct val="90000"/>
              </a:lnSpc>
              <a:buSzPct val="90000"/>
              <a:buFont typeface="Monotype Sorts" pitchFamily="2" charset="2"/>
              <a:buNone/>
            </a:pPr>
            <a:r>
              <a:rPr lang="en-GB" altLang="en-US" sz="2000" b="1" u="sng" dirty="0">
                <a:solidFill>
                  <a:srgbClr val="000000"/>
                </a:solidFill>
              </a:rPr>
              <a:t>Reference Paper on regulatory principles</a:t>
            </a:r>
            <a:r>
              <a:rPr lang="en-GB" altLang="en-US" sz="2000" dirty="0">
                <a:solidFill>
                  <a:srgbClr val="000000"/>
                </a:solidFill>
              </a:rPr>
              <a:t> </a:t>
            </a:r>
            <a:r>
              <a:rPr lang="en-GB" altLang="en-US" sz="2000" b="1" dirty="0">
                <a:solidFill>
                  <a:srgbClr val="008000"/>
                </a:solidFill>
              </a:rPr>
              <a:t>(Various provisions)</a:t>
            </a:r>
          </a:p>
        </p:txBody>
      </p:sp>
      <p:pic>
        <p:nvPicPr>
          <p:cNvPr id="2" name="Content Placeholder 9">
            <a:extLst>
              <a:ext uri="{FF2B5EF4-FFF2-40B4-BE49-F238E27FC236}">
                <a16:creationId xmlns:a16="http://schemas.microsoft.com/office/drawing/2014/main" id="{C0DED71F-6FAE-C230-D5C6-3153C542D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7DF6A070-1A7B-0358-CAF5-9396841F2FA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50000"/>
              </a:spcBef>
              <a:buClrTx/>
              <a:buFontTx/>
              <a:buNone/>
            </a:pPr>
            <a:fld id="{E80C6EC2-B3CC-3341-B504-197A1BA9518B}" type="slidenum">
              <a:rPr kumimoji="0" lang="en-US" altLang="en-US" sz="1400">
                <a:solidFill>
                  <a:schemeClr val="bg2"/>
                </a:solidFill>
                <a:latin typeface="Arial" panose="020B0604020202020204" pitchFamily="34" charset="0"/>
              </a:rPr>
              <a:pPr>
                <a:spcBef>
                  <a:spcPct val="50000"/>
                </a:spcBef>
                <a:buClrTx/>
                <a:buFontTx/>
                <a:buNone/>
              </a:pPr>
              <a:t>9</a:t>
            </a:fld>
            <a:endParaRPr kumimoji="0" lang="en-US" altLang="en-US" sz="1400">
              <a:solidFill>
                <a:schemeClr val="bg2"/>
              </a:solidFill>
              <a:latin typeface="Arial" panose="020B0604020202020204" pitchFamily="34" charset="0"/>
            </a:endParaRPr>
          </a:p>
        </p:txBody>
      </p:sp>
      <p:sp>
        <p:nvSpPr>
          <p:cNvPr id="20483" name="Rectangle 2">
            <a:extLst>
              <a:ext uri="{FF2B5EF4-FFF2-40B4-BE49-F238E27FC236}">
                <a16:creationId xmlns:a16="http://schemas.microsoft.com/office/drawing/2014/main" id="{A650C336-D9AC-A5F0-6DCF-440316561CCD}"/>
              </a:ext>
            </a:extLst>
          </p:cNvPr>
          <p:cNvSpPr>
            <a:spLocks noGrp="1" noChangeArrowheads="1"/>
          </p:cNvSpPr>
          <p:nvPr>
            <p:ph type="title"/>
          </p:nvPr>
        </p:nvSpPr>
        <p:spPr>
          <a:xfrm>
            <a:off x="1626870" y="611921"/>
            <a:ext cx="7467600" cy="838200"/>
          </a:xfrm>
        </p:spPr>
        <p:txBody>
          <a:bodyPr/>
          <a:lstStyle/>
          <a:p>
            <a:r>
              <a:rPr lang="en-GB" altLang="en-US" dirty="0">
                <a:solidFill>
                  <a:srgbClr val="00B050"/>
                </a:solidFill>
                <a:latin typeface="+mn-lt"/>
              </a:rPr>
              <a:t>NON‑DISCRIMINATION</a:t>
            </a:r>
            <a:endParaRPr lang="en-GB" altLang="en-US" sz="2800" dirty="0">
              <a:solidFill>
                <a:srgbClr val="00B050"/>
              </a:solidFill>
              <a:latin typeface="+mn-lt"/>
            </a:endParaRPr>
          </a:p>
        </p:txBody>
      </p:sp>
      <p:sp>
        <p:nvSpPr>
          <p:cNvPr id="20484" name="Rectangle 3">
            <a:extLst>
              <a:ext uri="{FF2B5EF4-FFF2-40B4-BE49-F238E27FC236}">
                <a16:creationId xmlns:a16="http://schemas.microsoft.com/office/drawing/2014/main" id="{562F3C6A-BABD-B7C9-E4D7-36251BA8B9EB}"/>
              </a:ext>
            </a:extLst>
          </p:cNvPr>
          <p:cNvSpPr>
            <a:spLocks noGrp="1" noChangeArrowheads="1"/>
          </p:cNvSpPr>
          <p:nvPr>
            <p:ph type="body" idx="1"/>
          </p:nvPr>
        </p:nvSpPr>
        <p:spPr>
          <a:xfrm>
            <a:off x="1924050" y="1476254"/>
            <a:ext cx="8343900" cy="4572000"/>
          </a:xfrm>
          <a:solidFill>
            <a:schemeClr val="bg1">
              <a:lumMod val="95000"/>
              <a:alpha val="96000"/>
            </a:schemeClr>
          </a:solidFill>
        </p:spPr>
        <p:txBody>
          <a:bodyPr/>
          <a:lstStyle/>
          <a:p>
            <a:pPr>
              <a:buSzPct val="95000"/>
              <a:buFont typeface="Monotype Sorts" pitchFamily="2" charset="2"/>
              <a:buNone/>
            </a:pPr>
            <a:r>
              <a:rPr lang="en-GB" altLang="en-US" sz="1600" b="1" i="1" dirty="0">
                <a:solidFill>
                  <a:srgbClr val="000000"/>
                </a:solidFill>
              </a:rPr>
              <a:t>General obligation applying to all services, scheduled or not:</a:t>
            </a:r>
            <a:endParaRPr lang="en-GB" altLang="en-US" sz="2200" b="1" i="1" dirty="0">
              <a:solidFill>
                <a:srgbClr val="000000"/>
              </a:solidFill>
            </a:endParaRPr>
          </a:p>
          <a:p>
            <a:pPr>
              <a:buSzPct val="95000"/>
              <a:buFont typeface="Monotype Sorts" pitchFamily="2" charset="2"/>
              <a:buNone/>
            </a:pPr>
            <a:r>
              <a:rPr lang="en-GB" altLang="en-US" sz="2400" b="1" u="sng" dirty="0">
                <a:solidFill>
                  <a:srgbClr val="000000"/>
                </a:solidFill>
              </a:rPr>
              <a:t>GATS Article II</a:t>
            </a:r>
            <a:r>
              <a:rPr lang="en-GB" altLang="en-US" sz="2400" b="1" dirty="0">
                <a:solidFill>
                  <a:srgbClr val="000000"/>
                </a:solidFill>
              </a:rPr>
              <a:t>:</a:t>
            </a:r>
            <a:r>
              <a:rPr lang="en-GB" altLang="en-US" sz="2200" b="1" dirty="0">
                <a:solidFill>
                  <a:srgbClr val="000000"/>
                </a:solidFill>
              </a:rPr>
              <a:t>  </a:t>
            </a:r>
            <a:r>
              <a:rPr lang="en-GB" altLang="en-US" sz="2200" b="1" dirty="0">
                <a:solidFill>
                  <a:srgbClr val="008000"/>
                </a:solidFill>
              </a:rPr>
              <a:t>Most Favoured Nation Treatment</a:t>
            </a:r>
          </a:p>
          <a:p>
            <a:pPr>
              <a:buSzPct val="95000"/>
              <a:buFont typeface="Monotype Sorts" pitchFamily="2" charset="2"/>
              <a:buNone/>
            </a:pPr>
            <a:endParaRPr lang="en-GB" altLang="en-US" sz="1400" b="1" dirty="0">
              <a:solidFill>
                <a:srgbClr val="000000"/>
              </a:solidFill>
            </a:endParaRPr>
          </a:p>
          <a:p>
            <a:pPr>
              <a:buClr>
                <a:srgbClr val="CC0000"/>
              </a:buClr>
              <a:buSzPct val="95000"/>
              <a:buFont typeface="Monotype Sorts" pitchFamily="2" charset="2"/>
              <a:buChar char="4"/>
            </a:pPr>
            <a:r>
              <a:rPr lang="en-GB" altLang="en-US" sz="2200" b="1" dirty="0">
                <a:solidFill>
                  <a:srgbClr val="000000"/>
                </a:solidFill>
              </a:rPr>
              <a:t>No discrimination among services or service suppliers of other Members</a:t>
            </a:r>
          </a:p>
          <a:p>
            <a:pPr>
              <a:buClr>
                <a:srgbClr val="CC0000"/>
              </a:buClr>
              <a:buSzPct val="95000"/>
              <a:buFont typeface="Monotype Sorts" pitchFamily="2" charset="2"/>
              <a:buChar char="4"/>
            </a:pPr>
            <a:endParaRPr lang="en-GB" altLang="en-US" sz="2200" b="1" dirty="0">
              <a:solidFill>
                <a:srgbClr val="000000"/>
              </a:solidFill>
            </a:endParaRPr>
          </a:p>
          <a:p>
            <a:pPr>
              <a:buClr>
                <a:srgbClr val="CC0000"/>
              </a:buClr>
              <a:buSzPct val="95000"/>
              <a:buFont typeface="Monotype Sorts" pitchFamily="2" charset="2"/>
              <a:buNone/>
            </a:pPr>
            <a:r>
              <a:rPr lang="en-GB" altLang="en-US" sz="1600" b="1" i="1" dirty="0">
                <a:solidFill>
                  <a:srgbClr val="000000"/>
                </a:solidFill>
              </a:rPr>
              <a:t>Commitment applying, as indicated, to services specified in Schedules:</a:t>
            </a:r>
          </a:p>
          <a:p>
            <a:pPr>
              <a:buSzPct val="95000"/>
              <a:buFont typeface="Monotype Sorts" pitchFamily="2" charset="2"/>
              <a:buNone/>
            </a:pPr>
            <a:r>
              <a:rPr lang="en-GB" altLang="en-US" sz="2400" b="1" u="sng" dirty="0">
                <a:solidFill>
                  <a:srgbClr val="000000"/>
                </a:solidFill>
              </a:rPr>
              <a:t>GATS Article XVII</a:t>
            </a:r>
            <a:r>
              <a:rPr lang="en-GB" altLang="en-US" sz="2400" b="1" dirty="0">
                <a:solidFill>
                  <a:srgbClr val="000000"/>
                </a:solidFill>
              </a:rPr>
              <a:t>: </a:t>
            </a:r>
            <a:r>
              <a:rPr lang="en-GB" altLang="en-US" sz="2200" b="1" dirty="0">
                <a:solidFill>
                  <a:srgbClr val="008000"/>
                </a:solidFill>
              </a:rPr>
              <a:t>National Treatment</a:t>
            </a:r>
          </a:p>
          <a:p>
            <a:pPr>
              <a:buSzPct val="95000"/>
              <a:buFont typeface="Monotype Sorts" pitchFamily="2" charset="2"/>
              <a:buNone/>
            </a:pPr>
            <a:endParaRPr lang="en-GB" altLang="en-US" sz="1000" b="1" dirty="0">
              <a:solidFill>
                <a:srgbClr val="000000"/>
              </a:solidFill>
            </a:endParaRPr>
          </a:p>
          <a:p>
            <a:pPr>
              <a:buClr>
                <a:srgbClr val="CC0000"/>
              </a:buClr>
              <a:buSzPct val="95000"/>
              <a:buFont typeface="Monotype Sorts" pitchFamily="2" charset="2"/>
              <a:buChar char="4"/>
            </a:pPr>
            <a:r>
              <a:rPr lang="en-GB" altLang="en-US" sz="2200" b="1" dirty="0">
                <a:solidFill>
                  <a:srgbClr val="000000"/>
                </a:solidFill>
              </a:rPr>
              <a:t>No discrimination against foreign services or service suppliers in relation to domestic ones</a:t>
            </a:r>
            <a:endParaRPr lang="en-GB" altLang="en-US" sz="2000" b="1" dirty="0">
              <a:solidFill>
                <a:srgbClr val="000000"/>
              </a:solidFill>
            </a:endParaRPr>
          </a:p>
        </p:txBody>
      </p:sp>
      <p:pic>
        <p:nvPicPr>
          <p:cNvPr id="2" name="Content Placeholder 9">
            <a:extLst>
              <a:ext uri="{FF2B5EF4-FFF2-40B4-BE49-F238E27FC236}">
                <a16:creationId xmlns:a16="http://schemas.microsoft.com/office/drawing/2014/main" id="{B08D9628-1007-06D5-E1B3-6D0E27652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0520"/>
            <a:ext cx="12192000" cy="7437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2175</Words>
  <Application>Microsoft Macintosh PowerPoint</Application>
  <PresentationFormat>Widescreen</PresentationFormat>
  <Paragraphs>227</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Black</vt:lpstr>
      <vt:lpstr>Arial Narrow</vt:lpstr>
      <vt:lpstr>Calibri</vt:lpstr>
      <vt:lpstr>Calibri Light</vt:lpstr>
      <vt:lpstr>Comic Sans MS</vt:lpstr>
      <vt:lpstr>Monotype Sorts</vt:lpstr>
      <vt:lpstr>Tahoma</vt:lpstr>
      <vt:lpstr>Wingdings</vt:lpstr>
      <vt:lpstr>Office Theme</vt:lpstr>
      <vt:lpstr>PowerPoint Presentation</vt:lpstr>
      <vt:lpstr>Telecommunications as infrastructure</vt:lpstr>
      <vt:lpstr>PowerPoint Presentation</vt:lpstr>
      <vt:lpstr>PowerPoint Presentation</vt:lpstr>
      <vt:lpstr>PowerPoint Presentation</vt:lpstr>
      <vt:lpstr>Obligations apply to Public Basic Services – for the benefit of all scheduled services</vt:lpstr>
      <vt:lpstr>PowerPoint Presentation</vt:lpstr>
      <vt:lpstr>TRANSPARENCY</vt:lpstr>
      <vt:lpstr>NON‑DISCRIMINATION</vt:lpstr>
      <vt:lpstr>REGULATION Objectivity is Key...</vt:lpstr>
      <vt:lpstr>Regulatory requirements</vt:lpstr>
      <vt:lpstr>More on Licensing….</vt:lpstr>
      <vt:lpstr> Regulatory requirements</vt:lpstr>
      <vt:lpstr>SAFEGUARDS ON COMPETITION </vt:lpstr>
      <vt:lpstr>Obligations relating to   "MAJOR" Telecom Suppliers</vt:lpstr>
      <vt:lpstr>Interconnection Guarantees</vt:lpstr>
      <vt:lpstr>More Interconnection Guarantees</vt:lpstr>
      <vt:lpstr>PowerPoint Presentation</vt:lpstr>
      <vt:lpstr>Majority of FTAs since the 2000s  have telecom provisions  </vt:lpstr>
      <vt:lpstr>Telecoms in FTAs: Overview </vt:lpstr>
      <vt:lpstr>Telecoms in FTAs: Overview </vt:lpstr>
      <vt:lpstr>Examples</vt:lpstr>
      <vt:lpstr>Examples</vt:lpstr>
      <vt:lpstr>Examples</vt:lpstr>
      <vt:lpstr>Examples</vt:lpstr>
      <vt:lpstr>New Regulatory Topics</vt:lpstr>
      <vt:lpstr>More new regulatory topics</vt:lpstr>
      <vt:lpstr>More new regulatory ropics</vt:lpstr>
      <vt:lpstr>Telecom going forward: An infrastructure for global e-commerce/digital trade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Rovshan A. Mamurov</dc:creator>
  <cp:lastModifiedBy>L2T T</cp:lastModifiedBy>
  <cp:revision>34</cp:revision>
  <dcterms:created xsi:type="dcterms:W3CDTF">2022-10-13T03:55:29Z</dcterms:created>
  <dcterms:modified xsi:type="dcterms:W3CDTF">2023-01-09T01:09:48Z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2022-10-13T03:55:29Z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ac5aeef1-4485-46e9-a9b4-3fc9286eae3d</vt:lpwstr>
  </property>
  <property fmtid="{D5CDD505-2E9C-101B-9397-08002B2CF9AE}" pid="8" name="MSIP_Label_817d4574-7375-4d17-b29c-6e4c6df0fcb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This information is accessible to ADB Management and staff. It may be shared outside ADB with appropriate permission.</vt:lpwstr>
  </property>
</Properties>
</file>